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Helvetica Neue Light"/>
      <p:regular r:id="rId53"/>
      <p:bold r:id="rId54"/>
      <p:italic r:id="rId55"/>
      <p:boldItalic r:id="rId56"/>
    </p:embeddedFont>
    <p:embeddedFont>
      <p:font typeface="DM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DMSans-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HelveticaNeueLight-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HelveticaNeueLight-italic.fntdata"/><Relationship Id="rId10" Type="http://schemas.openxmlformats.org/officeDocument/2006/relationships/slide" Target="slides/slide3.xml"/><Relationship Id="rId54" Type="http://schemas.openxmlformats.org/officeDocument/2006/relationships/font" Target="fonts/HelveticaNeueLight-bold.fntdata"/><Relationship Id="rId13" Type="http://schemas.openxmlformats.org/officeDocument/2006/relationships/slide" Target="slides/slide6.xml"/><Relationship Id="rId57" Type="http://schemas.openxmlformats.org/officeDocument/2006/relationships/font" Target="fonts/DMSans-regular.fntdata"/><Relationship Id="rId12" Type="http://schemas.openxmlformats.org/officeDocument/2006/relationships/slide" Target="slides/slide5.xml"/><Relationship Id="rId56" Type="http://schemas.openxmlformats.org/officeDocument/2006/relationships/font" Target="fonts/HelveticaNeueLight-boldItalic.fntdata"/><Relationship Id="rId15" Type="http://schemas.openxmlformats.org/officeDocument/2006/relationships/slide" Target="slides/slide8.xml"/><Relationship Id="rId59" Type="http://schemas.openxmlformats.org/officeDocument/2006/relationships/font" Target="fonts/DMSans-italic.fntdata"/><Relationship Id="rId14" Type="http://schemas.openxmlformats.org/officeDocument/2006/relationships/slide" Target="slides/slide7.xml"/><Relationship Id="rId58" Type="http://schemas.openxmlformats.org/officeDocument/2006/relationships/font" Target="fonts/DMSans-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3e8b273a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3e8b273a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e441bb780c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e441bb780c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e441bb780c_1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e441bb780c_1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e441bb780c_1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e441bb780c_1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441bb780c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441bb780c_1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441bb780c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441bb780c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441bb780c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441bb780c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441bb780c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441bb780c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441bb780c_1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e441bb780c_1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441bb780c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441bb780c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e441bb780c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e441bb780c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3e8b273a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3e8b273a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e441bb780c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e441bb780c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441bb780c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441bb780c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e441bb780c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e441bb780c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441bb780c_1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441bb780c_1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441bb780c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e441bb780c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e441bb780c_1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e441bb780c_1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441bb780c_1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441bb780c_1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e441bb780c_1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e441bb780c_1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e3e8b273a3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1e3e8b273a3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e3e8b273a3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1e3e8b273a3_0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441bb78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441bb78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e441bb780c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e441bb780c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e441bb780c_1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e441bb780c_1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441bb780c_1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441bb780c_1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e441bb780c_1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e441bb780c_1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3e8b273a3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3e8b273a3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441bb780c_1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441bb780c_1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e3e8b273a3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e3e8b273a3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e3e8b273a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e3e8b273a3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3e8b273a3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g1e3e8b273a3_0_5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e3e8b273a3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e3e8b273a3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e3e8b273a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e3e8b273a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e3e8b273a3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e3e8b273a3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e3e8b273a3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e3e8b273a3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e441bb780c_1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e441bb780c_1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441bb780c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441bb780c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e441bb780c_1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e441bb780c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e3e8b273a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e3e8b273a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3e8b273a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3e8b273a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441bb780c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441bb780c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441bb780c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441bb780c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441bb780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441bb780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441bb780c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441bb780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6" name="Shape 56"/>
        <p:cNvGrpSpPr/>
        <p:nvPr/>
      </p:nvGrpSpPr>
      <p:grpSpPr>
        <a:xfrm>
          <a:off x="0" y="0"/>
          <a:ext cx="0" cy="0"/>
          <a:chOff x="0" y="0"/>
          <a:chExt cx="0" cy="0"/>
        </a:xfrm>
      </p:grpSpPr>
      <p:sp>
        <p:nvSpPr>
          <p:cNvPr id="57" name="Google Shape;57;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9" name="Google Shape;59;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4" name="Google Shape;64;p17"/>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2" name="Shape 72"/>
        <p:cNvGrpSpPr/>
        <p:nvPr/>
      </p:nvGrpSpPr>
      <p:grpSpPr>
        <a:xfrm>
          <a:off x="0" y="0"/>
          <a:ext cx="0" cy="0"/>
          <a:chOff x="0" y="0"/>
          <a:chExt cx="0" cy="0"/>
        </a:xfrm>
      </p:grpSpPr>
      <p:pic>
        <p:nvPicPr>
          <p:cNvPr id="73" name="Google Shape;73;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78" name="Shape 78"/>
        <p:cNvGrpSpPr/>
        <p:nvPr/>
      </p:nvGrpSpPr>
      <p:grpSpPr>
        <a:xfrm>
          <a:off x="0" y="0"/>
          <a:ext cx="0" cy="0"/>
          <a:chOff x="0" y="0"/>
          <a:chExt cx="0" cy="0"/>
        </a:xfrm>
      </p:grpSpPr>
      <p:pic>
        <p:nvPicPr>
          <p:cNvPr id="79" name="Google Shape;79;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0" name="Shape 80"/>
        <p:cNvGrpSpPr/>
        <p:nvPr/>
      </p:nvGrpSpPr>
      <p:grpSpPr>
        <a:xfrm>
          <a:off x="0" y="0"/>
          <a:ext cx="0" cy="0"/>
          <a:chOff x="0" y="0"/>
          <a:chExt cx="0" cy="0"/>
        </a:xfrm>
      </p:grpSpPr>
      <p:pic>
        <p:nvPicPr>
          <p:cNvPr id="81" name="Google Shape;81;p2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5" name="Shape 95"/>
        <p:cNvGrpSpPr/>
        <p:nvPr/>
      </p:nvGrpSpPr>
      <p:grpSpPr>
        <a:xfrm>
          <a:off x="0" y="0"/>
          <a:ext cx="0" cy="0"/>
          <a:chOff x="0" y="0"/>
          <a:chExt cx="0" cy="0"/>
        </a:xfrm>
      </p:grpSpPr>
      <p:sp>
        <p:nvSpPr>
          <p:cNvPr id="96" name="Google Shape;96;p3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97" name="Google Shape;97;p3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8" name="Google Shape;9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9" name="Shape 99"/>
        <p:cNvGrpSpPr/>
        <p:nvPr/>
      </p:nvGrpSpPr>
      <p:grpSpPr>
        <a:xfrm>
          <a:off x="0" y="0"/>
          <a:ext cx="0" cy="0"/>
          <a:chOff x="0" y="0"/>
          <a:chExt cx="0" cy="0"/>
        </a:xfrm>
      </p:grpSpPr>
      <p:sp>
        <p:nvSpPr>
          <p:cNvPr id="100" name="Google Shape;10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1" name="Google Shape;101;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02" name="Google Shape;10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3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5" name="Google Shape;10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sp>
        <p:nvSpPr>
          <p:cNvPr id="107" name="Google Shape;107;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8" name="Google Shape;108;p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09" name="Google Shape;109;p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0" name="Google Shape;11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 name="Shape 111"/>
        <p:cNvGrpSpPr/>
        <p:nvPr/>
      </p:nvGrpSpPr>
      <p:grpSpPr>
        <a:xfrm>
          <a:off x="0" y="0"/>
          <a:ext cx="0" cy="0"/>
          <a:chOff x="0" y="0"/>
          <a:chExt cx="0" cy="0"/>
        </a:xfrm>
      </p:grpSpPr>
      <p:sp>
        <p:nvSpPr>
          <p:cNvPr id="112" name="Google Shape;11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3" name="Google Shape;113;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4" name="Shape 114"/>
        <p:cNvGrpSpPr/>
        <p:nvPr/>
      </p:nvGrpSpPr>
      <p:grpSpPr>
        <a:xfrm>
          <a:off x="0" y="0"/>
          <a:ext cx="0" cy="0"/>
          <a:chOff x="0" y="0"/>
          <a:chExt cx="0" cy="0"/>
        </a:xfrm>
      </p:grpSpPr>
      <p:sp>
        <p:nvSpPr>
          <p:cNvPr id="115" name="Google Shape;115;p3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16" name="Google Shape;116;p3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17" name="Google Shape;117;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8" name="Shape 118"/>
        <p:cNvGrpSpPr/>
        <p:nvPr/>
      </p:nvGrpSpPr>
      <p:grpSpPr>
        <a:xfrm>
          <a:off x="0" y="0"/>
          <a:ext cx="0" cy="0"/>
          <a:chOff x="0" y="0"/>
          <a:chExt cx="0" cy="0"/>
        </a:xfrm>
      </p:grpSpPr>
      <p:sp>
        <p:nvSpPr>
          <p:cNvPr id="119" name="Google Shape;119;p3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0" name="Google Shape;12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1" name="Shape 121"/>
        <p:cNvGrpSpPr/>
        <p:nvPr/>
      </p:nvGrpSpPr>
      <p:grpSpPr>
        <a:xfrm>
          <a:off x="0" y="0"/>
          <a:ext cx="0" cy="0"/>
          <a:chOff x="0" y="0"/>
          <a:chExt cx="0" cy="0"/>
        </a:xfrm>
      </p:grpSpPr>
      <p:sp>
        <p:nvSpPr>
          <p:cNvPr id="122" name="Google Shape;122;p3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24" name="Google Shape;124;p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5" name="Google Shape;125;p3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26" name="Google Shape;126;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7" name="Shape 127"/>
        <p:cNvGrpSpPr/>
        <p:nvPr/>
      </p:nvGrpSpPr>
      <p:grpSpPr>
        <a:xfrm>
          <a:off x="0" y="0"/>
          <a:ext cx="0" cy="0"/>
          <a:chOff x="0" y="0"/>
          <a:chExt cx="0" cy="0"/>
        </a:xfrm>
      </p:grpSpPr>
      <p:sp>
        <p:nvSpPr>
          <p:cNvPr id="128" name="Google Shape;128;p3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29" name="Google Shape;129;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0" name="Shape 130"/>
        <p:cNvGrpSpPr/>
        <p:nvPr/>
      </p:nvGrpSpPr>
      <p:grpSpPr>
        <a:xfrm>
          <a:off x="0" y="0"/>
          <a:ext cx="0" cy="0"/>
          <a:chOff x="0" y="0"/>
          <a:chExt cx="0" cy="0"/>
        </a:xfrm>
      </p:grpSpPr>
      <p:sp>
        <p:nvSpPr>
          <p:cNvPr id="131" name="Google Shape;131;p4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2" name="Google Shape;132;p4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33" name="Google Shape;13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
        <p:nvSpPr>
          <p:cNvPr id="135" name="Google Shape;13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6" name="Shape 136"/>
        <p:cNvGrpSpPr/>
        <p:nvPr/>
      </p:nvGrpSpPr>
      <p:grpSpPr>
        <a:xfrm>
          <a:off x="0" y="0"/>
          <a:ext cx="0" cy="0"/>
          <a:chOff x="0" y="0"/>
          <a:chExt cx="0" cy="0"/>
        </a:xfrm>
      </p:grpSpPr>
      <p:pic>
        <p:nvPicPr>
          <p:cNvPr id="137" name="Google Shape;137;p4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42" name="Shape 142"/>
        <p:cNvGrpSpPr/>
        <p:nvPr/>
      </p:nvGrpSpPr>
      <p:grpSpPr>
        <a:xfrm>
          <a:off x="0" y="0"/>
          <a:ext cx="0" cy="0"/>
          <a:chOff x="0" y="0"/>
          <a:chExt cx="0" cy="0"/>
        </a:xfrm>
      </p:grpSpPr>
      <p:pic>
        <p:nvPicPr>
          <p:cNvPr id="143" name="Google Shape;143;p4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46" name="Google Shape;146;p4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47" name="Shape 147"/>
        <p:cNvGrpSpPr/>
        <p:nvPr/>
      </p:nvGrpSpPr>
      <p:grpSpPr>
        <a:xfrm>
          <a:off x="0" y="0"/>
          <a:ext cx="0" cy="0"/>
          <a:chOff x="0" y="0"/>
          <a:chExt cx="0" cy="0"/>
        </a:xfrm>
      </p:grpSpPr>
      <p:pic>
        <p:nvPicPr>
          <p:cNvPr id="148" name="Google Shape;148;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49" name="Shape 149"/>
        <p:cNvGrpSpPr/>
        <p:nvPr/>
      </p:nvGrpSpPr>
      <p:grpSpPr>
        <a:xfrm>
          <a:off x="0" y="0"/>
          <a:ext cx="0" cy="0"/>
          <a:chOff x="0" y="0"/>
          <a:chExt cx="0" cy="0"/>
        </a:xfrm>
      </p:grpSpPr>
      <p:pic>
        <p:nvPicPr>
          <p:cNvPr id="150" name="Google Shape;150;p4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4.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5" Type="http://schemas.openxmlformats.org/officeDocument/2006/relationships/slideLayout" Target="../slideLayouts/slideLayout32.xml"/><Relationship Id="rId19" Type="http://schemas.openxmlformats.org/officeDocument/2006/relationships/theme" Target="../theme/theme1.xml"/><Relationship Id="rId6" Type="http://schemas.openxmlformats.org/officeDocument/2006/relationships/slideLayout" Target="../slideLayouts/slideLayout33.xml"/><Relationship Id="rId18" Type="http://schemas.openxmlformats.org/officeDocument/2006/relationships/slideLayout" Target="../slideLayouts/slideLayout45.xml"/><Relationship Id="rId7" Type="http://schemas.openxmlformats.org/officeDocument/2006/relationships/slideLayout" Target="../slideLayouts/slideLayout34.xml"/><Relationship Id="rId8"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4" name="Google Shape;54;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5" name="Google Shape;55;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1" name="Shape 91"/>
        <p:cNvGrpSpPr/>
        <p:nvPr/>
      </p:nvGrpSpPr>
      <p:grpSpPr>
        <a:xfrm>
          <a:off x="0" y="0"/>
          <a:ext cx="0" cy="0"/>
          <a:chOff x="0" y="0"/>
          <a:chExt cx="0" cy="0"/>
        </a:xfrm>
      </p:grpSpPr>
      <p:sp>
        <p:nvSpPr>
          <p:cNvPr id="92" name="Google Shape;9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3" name="Google Shape;93;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4" name="Google Shape;9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44.png"/><Relationship Id="rId6" Type="http://schemas.openxmlformats.org/officeDocument/2006/relationships/image" Target="../media/image28.png"/><Relationship Id="rId7"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43.png"/><Relationship Id="rId6"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45.png"/><Relationship Id="rId6"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47.png"/><Relationship Id="rId6"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53.png"/><Relationship Id="rId6"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61.png"/><Relationship Id="rId6" Type="http://schemas.openxmlformats.org/officeDocument/2006/relationships/image" Target="../media/image60.png"/><Relationship Id="rId7" Type="http://schemas.openxmlformats.org/officeDocument/2006/relationships/image" Target="../media/image6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68.png"/><Relationship Id="rId6" Type="http://schemas.openxmlformats.org/officeDocument/2006/relationships/image" Target="../media/image62.png"/><Relationship Id="rId7"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68.png"/><Relationship Id="rId6" Type="http://schemas.openxmlformats.org/officeDocument/2006/relationships/image" Target="../media/image46.png"/><Relationship Id="rId7"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64.png"/><Relationship Id="rId6" Type="http://schemas.openxmlformats.org/officeDocument/2006/relationships/image" Target="../media/image58.png"/><Relationship Id="rId7"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xml"/><Relationship Id="rId3" Type="http://schemas.openxmlformats.org/officeDocument/2006/relationships/image" Target="../media/image52.jp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56.png"/><Relationship Id="rId6"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57.png"/><Relationship Id="rId6"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hyperlink" Target="http://www.youtube.com/watch?v=aa5TJ9OrbO8" TargetMode="External"/><Relationship Id="rId4" Type="http://schemas.openxmlformats.org/officeDocument/2006/relationships/image" Target="../media/image6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hyperlink" Target="http://www.youtube.com/watch?v=48lBrNMxjUQ" TargetMode="External"/><Relationship Id="rId4" Type="http://schemas.openxmlformats.org/officeDocument/2006/relationships/image" Target="../media/image5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35.png"/><Relationship Id="rId5"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71.png"/><Relationship Id="rId6" Type="http://schemas.openxmlformats.org/officeDocument/2006/relationships/image" Target="../media/image74.png"/><Relationship Id="rId7" Type="http://schemas.openxmlformats.org/officeDocument/2006/relationships/image" Target="../media/image70.png"/><Relationship Id="rId8"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72.png"/><Relationship Id="rId6" Type="http://schemas.openxmlformats.org/officeDocument/2006/relationships/image" Target="../media/image77.png"/><Relationship Id="rId7" Type="http://schemas.openxmlformats.org/officeDocument/2006/relationships/image" Target="../media/image75.png"/><Relationship Id="rId8" Type="http://schemas.openxmlformats.org/officeDocument/2006/relationships/image" Target="../media/image8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5.xml"/><Relationship Id="rId3" Type="http://schemas.openxmlformats.org/officeDocument/2006/relationships/image" Target="../media/image83.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 Id="rId3" Type="http://schemas.openxmlformats.org/officeDocument/2006/relationships/image" Target="../media/image80.png"/><Relationship Id="rId4" Type="http://schemas.openxmlformats.org/officeDocument/2006/relationships/image" Target="../media/image78.png"/><Relationship Id="rId5" Type="http://schemas.openxmlformats.org/officeDocument/2006/relationships/image" Target="../media/image82.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 Id="rId3" Type="http://schemas.openxmlformats.org/officeDocument/2006/relationships/image" Target="../media/image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0.xml"/><Relationship Id="rId3" Type="http://schemas.openxmlformats.org/officeDocument/2006/relationships/image" Target="../media/image81.png"/><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 Id="rId3" Type="http://schemas.openxmlformats.org/officeDocument/2006/relationships/image" Target="../media/image81.png"/><Relationship Id="rId4" Type="http://schemas.openxmlformats.org/officeDocument/2006/relationships/image" Target="../media/image23.png"/><Relationship Id="rId5" Type="http://schemas.openxmlformats.org/officeDocument/2006/relationships/image" Target="../media/image84.png"/><Relationship Id="rId6"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3.xml"/><Relationship Id="rId3"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4.xml"/><Relationship Id="rId3" Type="http://schemas.openxmlformats.org/officeDocument/2006/relationships/image" Target="../media/image79.png"/><Relationship Id="rId4" Type="http://schemas.openxmlformats.org/officeDocument/2006/relationships/hyperlink" Target="https://medium.com/data-hackers/uma-introdu%C3%A7%C3%A3o-simples-ao-pandas-1e15eea37fa1"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2.png"/><Relationship Id="rId6"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49"/>
          <p:cNvSpPr txBox="1"/>
          <p:nvPr/>
        </p:nvSpPr>
        <p:spPr>
          <a:xfrm>
            <a:off x="341250" y="1701150"/>
            <a:ext cx="44991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56" name="Google Shape;156;p49"/>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57" name="Google Shape;157;p49"/>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58" name="Google Shape;158;p49"/>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59" name="Google Shape;159;p49"/>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9"/>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9"/>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9"/>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63" name="Google Shape;163;p49"/>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64" name="Google Shape;164;p49"/>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
        <p:nvSpPr>
          <p:cNvPr id="165" name="Google Shape;165;p49"/>
          <p:cNvSpPr txBox="1"/>
          <p:nvPr/>
        </p:nvSpPr>
        <p:spPr>
          <a:xfrm>
            <a:off x="6969250" y="1815838"/>
            <a:ext cx="30882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166" name="Google Shape;166;p49"/>
          <p:cNvSpPr txBox="1"/>
          <p:nvPr/>
        </p:nvSpPr>
        <p:spPr>
          <a:xfrm>
            <a:off x="6948513" y="598950"/>
            <a:ext cx="563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
        <p:nvSpPr>
          <p:cNvPr id="167" name="Google Shape;167;p49"/>
          <p:cNvSpPr txBox="1"/>
          <p:nvPr/>
        </p:nvSpPr>
        <p:spPr>
          <a:xfrm>
            <a:off x="6906925" y="3032900"/>
            <a:ext cx="10869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700"/>
              <a:t>😄</a:t>
            </a:r>
            <a:endParaRPr sz="7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5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3" name="Google Shape;233;p5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4" name="Google Shape;234;p5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read_csv</a:t>
            </a:r>
            <a:endParaRPr b="1" sz="4000">
              <a:solidFill>
                <a:schemeClr val="dk1"/>
              </a:solidFill>
              <a:latin typeface="DM Sans"/>
              <a:ea typeface="DM Sans"/>
              <a:cs typeface="DM Sans"/>
              <a:sym typeface="DM Sans"/>
            </a:endParaRPr>
          </a:p>
        </p:txBody>
      </p:sp>
      <p:sp>
        <p:nvSpPr>
          <p:cNvPr id="235" name="Google Shape;235;p58"/>
          <p:cNvSpPr txBox="1"/>
          <p:nvPr/>
        </p:nvSpPr>
        <p:spPr>
          <a:xfrm>
            <a:off x="457725" y="2290650"/>
            <a:ext cx="4213500" cy="26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read_csv() </a:t>
            </a:r>
            <a:r>
              <a:rPr lang="pt-BR" sz="1350">
                <a:solidFill>
                  <a:schemeClr val="dk1"/>
                </a:solidFill>
                <a:latin typeface="DM Sans"/>
                <a:ea typeface="DM Sans"/>
                <a:cs typeface="DM Sans"/>
                <a:sym typeface="DM Sans"/>
              </a:rPr>
              <a:t>para ler arquivos CSV e outros formatos de dados estruturados.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sep: </a:t>
            </a:r>
            <a:r>
              <a:rPr lang="pt-BR" sz="1350">
                <a:solidFill>
                  <a:schemeClr val="dk1"/>
                </a:solidFill>
                <a:latin typeface="DM Sans"/>
                <a:ea typeface="DM Sans"/>
                <a:cs typeface="DM Sans"/>
                <a:sym typeface="DM Sans"/>
              </a:rPr>
              <a:t>o separador de campo usado no arquivo CSV ( , ; |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decimal: </a:t>
            </a:r>
            <a:r>
              <a:rPr lang="pt-BR" sz="1350">
                <a:solidFill>
                  <a:schemeClr val="dk1"/>
                </a:solidFill>
                <a:latin typeface="DM Sans"/>
                <a:ea typeface="DM Sans"/>
                <a:cs typeface="DM Sans"/>
                <a:sym typeface="DM Sans"/>
              </a:rPr>
              <a:t>caractere de separação da casa decimal ( , .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36" name="Google Shape;236;p58"/>
          <p:cNvPicPr preferRelativeResize="0"/>
          <p:nvPr/>
        </p:nvPicPr>
        <p:blipFill>
          <a:blip r:embed="rId5">
            <a:alphaModFix/>
          </a:blip>
          <a:stretch>
            <a:fillRect/>
          </a:stretch>
        </p:blipFill>
        <p:spPr>
          <a:xfrm>
            <a:off x="6083437" y="282863"/>
            <a:ext cx="2823501" cy="2165481"/>
          </a:xfrm>
          <a:prstGeom prst="rect">
            <a:avLst/>
          </a:prstGeom>
          <a:noFill/>
          <a:ln>
            <a:noFill/>
          </a:ln>
        </p:spPr>
      </p:pic>
      <p:pic>
        <p:nvPicPr>
          <p:cNvPr id="237" name="Google Shape;237;p58"/>
          <p:cNvPicPr preferRelativeResize="0"/>
          <p:nvPr/>
        </p:nvPicPr>
        <p:blipFill>
          <a:blip r:embed="rId6">
            <a:alphaModFix/>
          </a:blip>
          <a:stretch>
            <a:fillRect/>
          </a:stretch>
        </p:blipFill>
        <p:spPr>
          <a:xfrm>
            <a:off x="6144575" y="2628488"/>
            <a:ext cx="2518599" cy="800825"/>
          </a:xfrm>
          <a:prstGeom prst="rect">
            <a:avLst/>
          </a:prstGeom>
          <a:noFill/>
          <a:ln>
            <a:noFill/>
          </a:ln>
        </p:spPr>
      </p:pic>
      <p:pic>
        <p:nvPicPr>
          <p:cNvPr id="238" name="Google Shape;238;p58"/>
          <p:cNvPicPr preferRelativeResize="0"/>
          <p:nvPr/>
        </p:nvPicPr>
        <p:blipFill>
          <a:blip r:embed="rId7">
            <a:alphaModFix/>
          </a:blip>
          <a:stretch>
            <a:fillRect/>
          </a:stretch>
        </p:blipFill>
        <p:spPr>
          <a:xfrm>
            <a:off x="6144586" y="3609475"/>
            <a:ext cx="2701215" cy="738900"/>
          </a:xfrm>
          <a:prstGeom prst="rect">
            <a:avLst/>
          </a:prstGeom>
          <a:noFill/>
          <a:ln>
            <a:noFill/>
          </a:ln>
        </p:spPr>
      </p:pic>
      <p:sp>
        <p:nvSpPr>
          <p:cNvPr id="239" name="Google Shape;239;p58"/>
          <p:cNvSpPr txBox="1"/>
          <p:nvPr/>
        </p:nvSpPr>
        <p:spPr>
          <a:xfrm>
            <a:off x="6144575" y="42920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lt1"/>
                </a:solidFill>
                <a:latin typeface="DM Sans"/>
                <a:ea typeface="DM Sans"/>
                <a:cs typeface="DM Sans"/>
                <a:sym typeface="DM Sans"/>
              </a:rPr>
              <a:t>formato de um arquivo csv</a:t>
            </a:r>
            <a:endParaRPr>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5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45" name="Google Shape;245;p5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46" name="Google Shape;246;p59"/>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read_excel</a:t>
            </a:r>
            <a:endParaRPr b="1" sz="4000">
              <a:solidFill>
                <a:schemeClr val="dk1"/>
              </a:solidFill>
              <a:latin typeface="DM Sans"/>
              <a:ea typeface="DM Sans"/>
              <a:cs typeface="DM Sans"/>
              <a:sym typeface="DM Sans"/>
            </a:endParaRPr>
          </a:p>
        </p:txBody>
      </p:sp>
      <p:sp>
        <p:nvSpPr>
          <p:cNvPr id="247" name="Google Shape;247;p59"/>
          <p:cNvSpPr txBox="1"/>
          <p:nvPr/>
        </p:nvSpPr>
        <p:spPr>
          <a:xfrm>
            <a:off x="457725" y="2290650"/>
            <a:ext cx="4213500" cy="28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read_excel()</a:t>
            </a:r>
            <a:r>
              <a:rPr lang="pt-BR" sz="1350">
                <a:solidFill>
                  <a:schemeClr val="dk1"/>
                </a:solidFill>
                <a:latin typeface="DM Sans"/>
                <a:ea typeface="DM Sans"/>
                <a:cs typeface="DM Sans"/>
                <a:sym typeface="DM Sans"/>
              </a:rPr>
              <a:t> para ler um arquivo Excel</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podemos especificar o nome da planilha que deseja ler passando o argumento</a:t>
            </a:r>
            <a:r>
              <a:rPr b="1" lang="pt-BR" sz="1350">
                <a:solidFill>
                  <a:schemeClr val="dk1"/>
                </a:solidFill>
                <a:latin typeface="DM Sans"/>
                <a:ea typeface="DM Sans"/>
                <a:cs typeface="DM Sans"/>
                <a:sym typeface="DM Sans"/>
              </a:rPr>
              <a:t> sheet_name</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**necessário instalar a biblioteca openpyxl no windows </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p:txBody>
      </p:sp>
      <p:pic>
        <p:nvPicPr>
          <p:cNvPr id="248" name="Google Shape;248;p59"/>
          <p:cNvPicPr preferRelativeResize="0"/>
          <p:nvPr/>
        </p:nvPicPr>
        <p:blipFill>
          <a:blip r:embed="rId5">
            <a:alphaModFix/>
          </a:blip>
          <a:stretch>
            <a:fillRect/>
          </a:stretch>
        </p:blipFill>
        <p:spPr>
          <a:xfrm>
            <a:off x="5512275" y="1358100"/>
            <a:ext cx="3354125" cy="252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6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54" name="Google Shape;254;p6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5" name="Google Shape;255;p6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Escrita</a:t>
            </a:r>
            <a:endParaRPr b="1" sz="4000">
              <a:solidFill>
                <a:schemeClr val="dk1"/>
              </a:solidFill>
              <a:latin typeface="DM Sans"/>
              <a:ea typeface="DM Sans"/>
              <a:cs typeface="DM Sans"/>
              <a:sym typeface="DM Sans"/>
            </a:endParaRPr>
          </a:p>
        </p:txBody>
      </p:sp>
      <p:sp>
        <p:nvSpPr>
          <p:cNvPr id="256" name="Google Shape;256;p60"/>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Pandas oferece várias funções para escrever DataFrames em arquivos e formatos diferentes. As principais são:</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to_csv(): </a:t>
            </a:r>
            <a:r>
              <a:rPr lang="pt-BR" sz="1350">
                <a:solidFill>
                  <a:schemeClr val="dk1"/>
                </a:solidFill>
                <a:latin typeface="DM Sans"/>
                <a:ea typeface="DM Sans"/>
                <a:cs typeface="DM Sans"/>
                <a:sym typeface="DM Sans"/>
              </a:rPr>
              <a:t>escreve um DataFrame em um arquivo CSV</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to_excel(): </a:t>
            </a:r>
            <a:r>
              <a:rPr lang="pt-BR" sz="1350">
                <a:solidFill>
                  <a:schemeClr val="dk1"/>
                </a:solidFill>
                <a:latin typeface="DM Sans"/>
                <a:ea typeface="DM Sans"/>
                <a:cs typeface="DM Sans"/>
                <a:sym typeface="DM Sans"/>
              </a:rPr>
              <a:t>escreve um DataFrame em um arquivo Excel.</a:t>
            </a:r>
            <a:endParaRPr sz="1350">
              <a:solidFill>
                <a:schemeClr val="dk1"/>
              </a:solidFill>
              <a:latin typeface="DM Sans"/>
              <a:ea typeface="DM Sans"/>
              <a:cs typeface="DM Sans"/>
              <a:sym typeface="DM Sans"/>
            </a:endParaRPr>
          </a:p>
        </p:txBody>
      </p:sp>
      <p:pic>
        <p:nvPicPr>
          <p:cNvPr id="257" name="Google Shape;257;p60"/>
          <p:cNvPicPr preferRelativeResize="0"/>
          <p:nvPr/>
        </p:nvPicPr>
        <p:blipFill>
          <a:blip r:embed="rId5">
            <a:alphaModFix/>
          </a:blip>
          <a:stretch>
            <a:fillRect/>
          </a:stretch>
        </p:blipFill>
        <p:spPr>
          <a:xfrm>
            <a:off x="6056888" y="1296100"/>
            <a:ext cx="2876621" cy="1446175"/>
          </a:xfrm>
          <a:prstGeom prst="rect">
            <a:avLst/>
          </a:prstGeom>
          <a:noFill/>
          <a:ln>
            <a:noFill/>
          </a:ln>
        </p:spPr>
      </p:pic>
      <p:pic>
        <p:nvPicPr>
          <p:cNvPr id="258" name="Google Shape;258;p60"/>
          <p:cNvPicPr preferRelativeResize="0"/>
          <p:nvPr/>
        </p:nvPicPr>
        <p:blipFill>
          <a:blip r:embed="rId6">
            <a:alphaModFix/>
          </a:blip>
          <a:stretch>
            <a:fillRect/>
          </a:stretch>
        </p:blipFill>
        <p:spPr>
          <a:xfrm>
            <a:off x="6056888" y="2965274"/>
            <a:ext cx="2876624" cy="7849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6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Índice e colunas</a:t>
            </a:r>
            <a:endParaRPr b="1" sz="400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6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69" name="Google Shape;269;p6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70" name="Google Shape;270;p62"/>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t>
            </a:r>
            <a:endParaRPr b="1" sz="4000">
              <a:solidFill>
                <a:schemeClr val="dk1"/>
              </a:solidFill>
              <a:latin typeface="DM Sans"/>
              <a:ea typeface="DM Sans"/>
              <a:cs typeface="DM Sans"/>
              <a:sym typeface="DM Sans"/>
            </a:endParaRPr>
          </a:p>
        </p:txBody>
      </p:sp>
      <p:sp>
        <p:nvSpPr>
          <p:cNvPr id="271" name="Google Shape;271;p62"/>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a:t>
            </a:r>
            <a:r>
              <a:rPr b="1" lang="pt-BR" sz="1350">
                <a:solidFill>
                  <a:schemeClr val="dk1"/>
                </a:solidFill>
                <a:highlight>
                  <a:srgbClr val="EAFF6A"/>
                </a:highlight>
                <a:latin typeface="DM Sans"/>
                <a:ea typeface="DM Sans"/>
                <a:cs typeface="DM Sans"/>
                <a:sym typeface="DM Sans"/>
              </a:rPr>
              <a:t>index</a:t>
            </a:r>
            <a:r>
              <a:rPr lang="pt-BR" sz="1350">
                <a:solidFill>
                  <a:schemeClr val="dk1"/>
                </a:solidFill>
                <a:latin typeface="DM Sans"/>
                <a:ea typeface="DM Sans"/>
                <a:cs typeface="DM Sans"/>
                <a:sym typeface="DM Sans"/>
              </a:rPr>
              <a:t> é uma sequência de rótulos que identifica exclusivamente cada linha do DataFrame. O índice pode ser numérico, como um array de inteiros, ou pode ser uma sequência de rótulos, como uma lista de strings.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72" name="Google Shape;272;p62"/>
          <p:cNvPicPr preferRelativeResize="0"/>
          <p:nvPr/>
        </p:nvPicPr>
        <p:blipFill>
          <a:blip r:embed="rId5">
            <a:alphaModFix/>
          </a:blip>
          <a:stretch>
            <a:fillRect/>
          </a:stretch>
        </p:blipFill>
        <p:spPr>
          <a:xfrm>
            <a:off x="6674499" y="1111025"/>
            <a:ext cx="1707869" cy="1518115"/>
          </a:xfrm>
          <a:prstGeom prst="rect">
            <a:avLst/>
          </a:prstGeom>
          <a:noFill/>
          <a:ln>
            <a:noFill/>
          </a:ln>
        </p:spPr>
      </p:pic>
      <p:sp>
        <p:nvSpPr>
          <p:cNvPr id="273" name="Google Shape;273;p62"/>
          <p:cNvSpPr/>
          <p:nvPr/>
        </p:nvSpPr>
        <p:spPr>
          <a:xfrm>
            <a:off x="6608022" y="1550534"/>
            <a:ext cx="455700" cy="105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62"/>
          <p:cNvPicPr preferRelativeResize="0"/>
          <p:nvPr/>
        </p:nvPicPr>
        <p:blipFill>
          <a:blip r:embed="rId6">
            <a:alphaModFix/>
          </a:blip>
          <a:stretch>
            <a:fillRect/>
          </a:stretch>
        </p:blipFill>
        <p:spPr>
          <a:xfrm>
            <a:off x="5974875" y="2707200"/>
            <a:ext cx="2987276" cy="154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6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0" name="Google Shape;280;p6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1" name="Google Shape;281;p6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t>
            </a:r>
            <a:endParaRPr b="1" sz="4000">
              <a:solidFill>
                <a:schemeClr val="dk1"/>
              </a:solidFill>
              <a:latin typeface="DM Sans"/>
              <a:ea typeface="DM Sans"/>
              <a:cs typeface="DM Sans"/>
              <a:sym typeface="DM Sans"/>
            </a:endParaRPr>
          </a:p>
        </p:txBody>
      </p:sp>
      <p:sp>
        <p:nvSpPr>
          <p:cNvPr id="282" name="Google Shape;282;p63"/>
          <p:cNvSpPr txBox="1"/>
          <p:nvPr/>
        </p:nvSpPr>
        <p:spPr>
          <a:xfrm>
            <a:off x="457725" y="2290650"/>
            <a:ext cx="4213500" cy="251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a:t>
            </a:r>
            <a:r>
              <a:rPr b="1" lang="pt-BR" sz="1350">
                <a:solidFill>
                  <a:schemeClr val="dk1"/>
                </a:solidFill>
                <a:highlight>
                  <a:srgbClr val="EAFF6A"/>
                </a:highlight>
                <a:latin typeface="DM Sans"/>
                <a:ea typeface="DM Sans"/>
                <a:cs typeface="DM Sans"/>
                <a:sym typeface="DM Sans"/>
              </a:rPr>
              <a:t>set_index()</a:t>
            </a:r>
            <a:r>
              <a:rPr lang="pt-BR" sz="1350">
                <a:solidFill>
                  <a:schemeClr val="dk1"/>
                </a:solidFill>
                <a:latin typeface="DM Sans"/>
                <a:ea typeface="DM Sans"/>
                <a:cs typeface="DM Sans"/>
                <a:sym typeface="DM Sans"/>
              </a:rPr>
              <a:t> define uma ou mais colunas existentes do como o novo índice do DataFrame.</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método </a:t>
            </a:r>
            <a:r>
              <a:rPr b="1" lang="pt-BR" sz="1350">
                <a:solidFill>
                  <a:schemeClr val="dk1"/>
                </a:solidFill>
                <a:highlight>
                  <a:srgbClr val="EAFF6A"/>
                </a:highlight>
                <a:latin typeface="DM Sans"/>
                <a:ea typeface="DM Sans"/>
                <a:cs typeface="DM Sans"/>
                <a:sym typeface="DM Sans"/>
              </a:rPr>
              <a:t>reset_index()</a:t>
            </a:r>
            <a:r>
              <a:rPr lang="pt-BR" sz="1350">
                <a:solidFill>
                  <a:schemeClr val="dk1"/>
                </a:solidFill>
                <a:latin typeface="DM Sans"/>
                <a:ea typeface="DM Sans"/>
                <a:cs typeface="DM Sans"/>
                <a:sym typeface="DM Sans"/>
              </a:rPr>
              <a:t> remove o índice atual e cria um novo índice numérico, começando do 0</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Utilize o argumento drop=True para remover o index.</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283" name="Google Shape;283;p63"/>
          <p:cNvPicPr preferRelativeResize="0"/>
          <p:nvPr/>
        </p:nvPicPr>
        <p:blipFill>
          <a:blip r:embed="rId5">
            <a:alphaModFix/>
          </a:blip>
          <a:stretch>
            <a:fillRect/>
          </a:stretch>
        </p:blipFill>
        <p:spPr>
          <a:xfrm>
            <a:off x="6404980" y="455650"/>
            <a:ext cx="2180433" cy="1768240"/>
          </a:xfrm>
          <a:prstGeom prst="rect">
            <a:avLst/>
          </a:prstGeom>
          <a:noFill/>
          <a:ln>
            <a:noFill/>
          </a:ln>
        </p:spPr>
      </p:pic>
      <p:pic>
        <p:nvPicPr>
          <p:cNvPr id="284" name="Google Shape;284;p63"/>
          <p:cNvPicPr preferRelativeResize="0"/>
          <p:nvPr/>
        </p:nvPicPr>
        <p:blipFill>
          <a:blip r:embed="rId6">
            <a:alphaModFix/>
          </a:blip>
          <a:stretch>
            <a:fillRect/>
          </a:stretch>
        </p:blipFill>
        <p:spPr>
          <a:xfrm>
            <a:off x="6151244" y="2290650"/>
            <a:ext cx="2687905" cy="1950300"/>
          </a:xfrm>
          <a:prstGeom prst="rect">
            <a:avLst/>
          </a:prstGeom>
          <a:noFill/>
          <a:ln>
            <a:noFill/>
          </a:ln>
        </p:spPr>
      </p:pic>
      <p:sp>
        <p:nvSpPr>
          <p:cNvPr id="285" name="Google Shape;285;p63"/>
          <p:cNvSpPr txBox="1"/>
          <p:nvPr/>
        </p:nvSpPr>
        <p:spPr>
          <a:xfrm>
            <a:off x="4835325" y="4494675"/>
            <a:ext cx="45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6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1" name="Google Shape;291;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2" name="Google Shape;292;p64"/>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Columns</a:t>
            </a:r>
            <a:endParaRPr b="1" sz="4000">
              <a:solidFill>
                <a:schemeClr val="dk1"/>
              </a:solidFill>
              <a:latin typeface="DM Sans"/>
              <a:ea typeface="DM Sans"/>
              <a:cs typeface="DM Sans"/>
              <a:sym typeface="DM Sans"/>
            </a:endParaRPr>
          </a:p>
        </p:txBody>
      </p:sp>
      <p:sp>
        <p:nvSpPr>
          <p:cNvPr id="293" name="Google Shape;293;p64"/>
          <p:cNvSpPr txBox="1"/>
          <p:nvPr/>
        </p:nvSpPr>
        <p:spPr>
          <a:xfrm>
            <a:off x="457725" y="2290650"/>
            <a:ext cx="4213500" cy="259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Atributo </a:t>
            </a:r>
            <a:r>
              <a:rPr b="1" lang="pt-BR" sz="1350">
                <a:solidFill>
                  <a:schemeClr val="dk1"/>
                </a:solidFill>
                <a:highlight>
                  <a:srgbClr val="EAFF6A"/>
                </a:highlight>
                <a:latin typeface="DM Sans"/>
                <a:ea typeface="DM Sans"/>
                <a:cs typeface="DM Sans"/>
                <a:sym typeface="DM Sans"/>
              </a:rPr>
              <a:t>columns </a:t>
            </a:r>
            <a:r>
              <a:rPr lang="pt-BR" sz="1350">
                <a:solidFill>
                  <a:schemeClr val="dk1"/>
                </a:solidFill>
                <a:latin typeface="DM Sans"/>
                <a:ea typeface="DM Sans"/>
                <a:cs typeface="DM Sans"/>
                <a:sym typeface="DM Sans"/>
              </a:rPr>
              <a:t>retorna o nome das colunas do dataframe.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Utilize </a:t>
            </a:r>
            <a:r>
              <a:rPr b="1" lang="pt-BR" sz="1350">
                <a:solidFill>
                  <a:schemeClr val="dk1"/>
                </a:solidFill>
                <a:latin typeface="DM Sans"/>
                <a:ea typeface="DM Sans"/>
                <a:cs typeface="DM Sans"/>
                <a:sym typeface="DM Sans"/>
              </a:rPr>
              <a:t>colchetes </a:t>
            </a:r>
            <a:r>
              <a:rPr lang="pt-BR" sz="1350">
                <a:solidFill>
                  <a:schemeClr val="dk1"/>
                </a:solidFill>
                <a:latin typeface="DM Sans"/>
                <a:ea typeface="DM Sans"/>
                <a:cs typeface="DM Sans"/>
                <a:sym typeface="DM Sans"/>
              </a:rPr>
              <a:t>para criar novas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294" name="Google Shape;294;p64"/>
          <p:cNvSpPr txBox="1"/>
          <p:nvPr/>
        </p:nvSpPr>
        <p:spPr>
          <a:xfrm>
            <a:off x="4835325" y="4494675"/>
            <a:ext cx="455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95" name="Google Shape;295;p64"/>
          <p:cNvPicPr preferRelativeResize="0"/>
          <p:nvPr/>
        </p:nvPicPr>
        <p:blipFill>
          <a:blip r:embed="rId5">
            <a:alphaModFix/>
          </a:blip>
          <a:stretch>
            <a:fillRect/>
          </a:stretch>
        </p:blipFill>
        <p:spPr>
          <a:xfrm>
            <a:off x="6097803" y="882620"/>
            <a:ext cx="2794801" cy="934163"/>
          </a:xfrm>
          <a:prstGeom prst="rect">
            <a:avLst/>
          </a:prstGeom>
          <a:noFill/>
          <a:ln>
            <a:noFill/>
          </a:ln>
        </p:spPr>
      </p:pic>
      <p:pic>
        <p:nvPicPr>
          <p:cNvPr id="296" name="Google Shape;296;p64"/>
          <p:cNvPicPr preferRelativeResize="0"/>
          <p:nvPr/>
        </p:nvPicPr>
        <p:blipFill>
          <a:blip r:embed="rId6">
            <a:alphaModFix/>
          </a:blip>
          <a:stretch>
            <a:fillRect/>
          </a:stretch>
        </p:blipFill>
        <p:spPr>
          <a:xfrm>
            <a:off x="6209445" y="1928700"/>
            <a:ext cx="2691309" cy="2167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5"/>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Filtros, loc e iloc</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6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7" name="Google Shape;307;p6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8" name="Google Shape;308;p66"/>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Filtros</a:t>
            </a:r>
            <a:endParaRPr b="1" sz="4000">
              <a:solidFill>
                <a:schemeClr val="dk1"/>
              </a:solidFill>
              <a:latin typeface="DM Sans"/>
              <a:ea typeface="DM Sans"/>
              <a:cs typeface="DM Sans"/>
              <a:sym typeface="DM Sans"/>
            </a:endParaRPr>
          </a:p>
        </p:txBody>
      </p:sp>
      <p:sp>
        <p:nvSpPr>
          <p:cNvPr id="309" name="Google Shape;309;p66"/>
          <p:cNvSpPr txBox="1"/>
          <p:nvPr/>
        </p:nvSpPr>
        <p:spPr>
          <a:xfrm>
            <a:off x="457725" y="2290650"/>
            <a:ext cx="4213500" cy="213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Filtrar dados com base em uma condição booleana. </a:t>
            </a:r>
            <a:r>
              <a:rPr b="1" lang="pt-BR" sz="1350">
                <a:solidFill>
                  <a:schemeClr val="dk1"/>
                </a:solidFill>
                <a:latin typeface="DM Sans"/>
                <a:ea typeface="DM Sans"/>
                <a:cs typeface="DM Sans"/>
                <a:sym typeface="DM Sans"/>
              </a:rPr>
              <a:t>A condição é uma série booleana que tem o mesmo comprimento que o DataFrame e é usada para selecionar as linhas que satisfazem a condição.</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10" name="Google Shape;310;p66"/>
          <p:cNvPicPr preferRelativeResize="0"/>
          <p:nvPr/>
        </p:nvPicPr>
        <p:blipFill>
          <a:blip r:embed="rId5">
            <a:alphaModFix/>
          </a:blip>
          <a:stretch>
            <a:fillRect/>
          </a:stretch>
        </p:blipFill>
        <p:spPr>
          <a:xfrm>
            <a:off x="6216375" y="388775"/>
            <a:ext cx="2232825" cy="1725925"/>
          </a:xfrm>
          <a:prstGeom prst="rect">
            <a:avLst/>
          </a:prstGeom>
          <a:noFill/>
          <a:ln>
            <a:noFill/>
          </a:ln>
        </p:spPr>
      </p:pic>
      <p:pic>
        <p:nvPicPr>
          <p:cNvPr id="311" name="Google Shape;311;p66"/>
          <p:cNvPicPr preferRelativeResize="0"/>
          <p:nvPr/>
        </p:nvPicPr>
        <p:blipFill>
          <a:blip r:embed="rId6">
            <a:alphaModFix/>
          </a:blip>
          <a:stretch>
            <a:fillRect/>
          </a:stretch>
        </p:blipFill>
        <p:spPr>
          <a:xfrm>
            <a:off x="6216373" y="2114700"/>
            <a:ext cx="1862125" cy="1461350"/>
          </a:xfrm>
          <a:prstGeom prst="rect">
            <a:avLst/>
          </a:prstGeom>
          <a:noFill/>
          <a:ln>
            <a:noFill/>
          </a:ln>
        </p:spPr>
      </p:pic>
      <p:pic>
        <p:nvPicPr>
          <p:cNvPr id="312" name="Google Shape;312;p66"/>
          <p:cNvPicPr preferRelativeResize="0"/>
          <p:nvPr/>
        </p:nvPicPr>
        <p:blipFill>
          <a:blip r:embed="rId7">
            <a:alphaModFix/>
          </a:blip>
          <a:stretch>
            <a:fillRect/>
          </a:stretch>
        </p:blipFill>
        <p:spPr>
          <a:xfrm>
            <a:off x="6216375" y="3605875"/>
            <a:ext cx="1329625" cy="1086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6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8" name="Google Shape;318;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9" name="Google Shape;319;p67"/>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loc</a:t>
            </a:r>
            <a:endParaRPr b="1" sz="4000">
              <a:solidFill>
                <a:schemeClr val="dk1"/>
              </a:solidFill>
              <a:latin typeface="DM Sans"/>
              <a:ea typeface="DM Sans"/>
              <a:cs typeface="DM Sans"/>
              <a:sym typeface="DM Sans"/>
            </a:endParaRPr>
          </a:p>
        </p:txBody>
      </p:sp>
      <p:sp>
        <p:nvSpPr>
          <p:cNvPr id="320" name="Google Shape;320;p67"/>
          <p:cNvSpPr txBox="1"/>
          <p:nvPr/>
        </p:nvSpPr>
        <p:spPr>
          <a:xfrm>
            <a:off x="457725" y="2290650"/>
            <a:ext cx="42135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acessar linhas e colunas em um DataFrame usando rótulos.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O primeiro parâmetro </a:t>
            </a:r>
            <a:r>
              <a:rPr lang="pt-BR" sz="1350">
                <a:solidFill>
                  <a:schemeClr val="dk1"/>
                </a:solidFill>
                <a:latin typeface="DM Sans"/>
                <a:ea typeface="DM Sans"/>
                <a:cs typeface="DM Sans"/>
                <a:sym typeface="DM Sans"/>
              </a:rPr>
              <a:t>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b="1" lang="pt-BR" sz="1350">
                <a:solidFill>
                  <a:schemeClr val="dk1"/>
                </a:solidFill>
                <a:highlight>
                  <a:srgbClr val="EAFF6A"/>
                </a:highlight>
                <a:latin typeface="DM Sans"/>
                <a:ea typeface="DM Sans"/>
                <a:cs typeface="DM Sans"/>
                <a:sym typeface="DM Sans"/>
              </a:rPr>
              <a:t>O segundo parâmetro</a:t>
            </a:r>
            <a:r>
              <a:rPr lang="pt-BR" sz="1350">
                <a:solidFill>
                  <a:schemeClr val="dk1"/>
                </a:solidFill>
                <a:latin typeface="DM Sans"/>
                <a:ea typeface="DM Sans"/>
                <a:cs typeface="DM Sans"/>
                <a:sym typeface="DM Sans"/>
              </a:rPr>
              <a:t> especifica as colunas que devem ser acessadas.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t/>
            </a:r>
            <a:endParaRPr sz="1350">
              <a:solidFill>
                <a:schemeClr val="dk1"/>
              </a:solidFill>
              <a:latin typeface="DM Sans"/>
              <a:ea typeface="DM Sans"/>
              <a:cs typeface="DM Sans"/>
              <a:sym typeface="DM Sans"/>
            </a:endParaRPr>
          </a:p>
        </p:txBody>
      </p:sp>
      <p:pic>
        <p:nvPicPr>
          <p:cNvPr id="321" name="Google Shape;321;p67"/>
          <p:cNvPicPr preferRelativeResize="0"/>
          <p:nvPr/>
        </p:nvPicPr>
        <p:blipFill>
          <a:blip r:embed="rId5">
            <a:alphaModFix/>
          </a:blip>
          <a:stretch>
            <a:fillRect/>
          </a:stretch>
        </p:blipFill>
        <p:spPr>
          <a:xfrm>
            <a:off x="6216375" y="3605875"/>
            <a:ext cx="1329625" cy="1086400"/>
          </a:xfrm>
          <a:prstGeom prst="rect">
            <a:avLst/>
          </a:prstGeom>
          <a:noFill/>
          <a:ln>
            <a:noFill/>
          </a:ln>
        </p:spPr>
      </p:pic>
      <p:pic>
        <p:nvPicPr>
          <p:cNvPr id="322" name="Google Shape;322;p67"/>
          <p:cNvPicPr preferRelativeResize="0"/>
          <p:nvPr/>
        </p:nvPicPr>
        <p:blipFill>
          <a:blip r:embed="rId6">
            <a:alphaModFix/>
          </a:blip>
          <a:stretch>
            <a:fillRect/>
          </a:stretch>
        </p:blipFill>
        <p:spPr>
          <a:xfrm>
            <a:off x="6216375" y="636825"/>
            <a:ext cx="2046850" cy="1183725"/>
          </a:xfrm>
          <a:prstGeom prst="rect">
            <a:avLst/>
          </a:prstGeom>
          <a:noFill/>
          <a:ln>
            <a:noFill/>
          </a:ln>
        </p:spPr>
      </p:pic>
      <p:pic>
        <p:nvPicPr>
          <p:cNvPr id="323" name="Google Shape;323;p67"/>
          <p:cNvPicPr preferRelativeResize="0"/>
          <p:nvPr/>
        </p:nvPicPr>
        <p:blipFill>
          <a:blip r:embed="rId7">
            <a:alphaModFix/>
          </a:blip>
          <a:stretch>
            <a:fillRect/>
          </a:stretch>
        </p:blipFill>
        <p:spPr>
          <a:xfrm>
            <a:off x="6191012" y="2104325"/>
            <a:ext cx="2608375" cy="121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5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74" name="Google Shape;174;p5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75" name="Google Shape;175;p5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6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29" name="Google Shape;329;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0" name="Google Shape;330;p68"/>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iloc</a:t>
            </a:r>
            <a:endParaRPr b="1" sz="4000">
              <a:solidFill>
                <a:schemeClr val="dk1"/>
              </a:solidFill>
              <a:latin typeface="DM Sans"/>
              <a:ea typeface="DM Sans"/>
              <a:cs typeface="DM Sans"/>
              <a:sym typeface="DM Sans"/>
            </a:endParaRPr>
          </a:p>
        </p:txBody>
      </p:sp>
      <p:sp>
        <p:nvSpPr>
          <p:cNvPr id="331" name="Google Shape;331;p68"/>
          <p:cNvSpPr txBox="1"/>
          <p:nvPr/>
        </p:nvSpPr>
        <p:spPr>
          <a:xfrm>
            <a:off x="457725" y="1970050"/>
            <a:ext cx="4904100" cy="28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É usado para acessar linhas e colunas em um DataFrame usando índices inteiros. O método aceita dois parâmetros: </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primeiro parâmetro especifica as linhas que devem ser acessadas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segundo parâmetro especifica as colunas que devem ser acessadas.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pt-BR" sz="1350">
                <a:solidFill>
                  <a:schemeClr val="dk1"/>
                </a:solidFill>
                <a:latin typeface="DM Sans"/>
                <a:ea typeface="DM Sans"/>
                <a:cs typeface="DM Sans"/>
                <a:sym typeface="DM Sans"/>
              </a:rPr>
              <a:t>Tanto </a:t>
            </a:r>
            <a:r>
              <a:rPr b="1" lang="pt-BR" sz="1350">
                <a:solidFill>
                  <a:schemeClr val="dk1"/>
                </a:solidFill>
                <a:latin typeface="DM Sans"/>
                <a:ea typeface="DM Sans"/>
                <a:cs typeface="DM Sans"/>
                <a:sym typeface="DM Sans"/>
              </a:rPr>
              <a:t>loc </a:t>
            </a:r>
            <a:r>
              <a:rPr lang="pt-BR" sz="1350">
                <a:solidFill>
                  <a:schemeClr val="dk1"/>
                </a:solidFill>
                <a:latin typeface="DM Sans"/>
                <a:ea typeface="DM Sans"/>
                <a:cs typeface="DM Sans"/>
                <a:sym typeface="DM Sans"/>
              </a:rPr>
              <a:t>quanto </a:t>
            </a:r>
            <a:r>
              <a:rPr b="1" lang="pt-BR" sz="1350">
                <a:solidFill>
                  <a:schemeClr val="dk1"/>
                </a:solidFill>
                <a:latin typeface="DM Sans"/>
                <a:ea typeface="DM Sans"/>
                <a:cs typeface="DM Sans"/>
                <a:sym typeface="DM Sans"/>
              </a:rPr>
              <a:t>iloc </a:t>
            </a:r>
            <a:r>
              <a:rPr lang="pt-BR" sz="1350">
                <a:solidFill>
                  <a:schemeClr val="dk1"/>
                </a:solidFill>
                <a:latin typeface="DM Sans"/>
                <a:ea typeface="DM Sans"/>
                <a:cs typeface="DM Sans"/>
                <a:sym typeface="DM Sans"/>
              </a:rPr>
              <a:t>podem ser usados para fazer seleções de linhas e colunas em um DataFrame, mas a diferença é que o primeiro usa rótulos enquanto o segundo usa índices inteiros.</a:t>
            </a:r>
            <a:endParaRPr sz="1350">
              <a:solidFill>
                <a:schemeClr val="dk1"/>
              </a:solidFill>
              <a:latin typeface="DM Sans"/>
              <a:ea typeface="DM Sans"/>
              <a:cs typeface="DM Sans"/>
              <a:sym typeface="DM Sans"/>
            </a:endParaRPr>
          </a:p>
        </p:txBody>
      </p:sp>
      <p:pic>
        <p:nvPicPr>
          <p:cNvPr id="332" name="Google Shape;332;p68"/>
          <p:cNvPicPr preferRelativeResize="0"/>
          <p:nvPr/>
        </p:nvPicPr>
        <p:blipFill>
          <a:blip r:embed="rId5">
            <a:alphaModFix/>
          </a:blip>
          <a:stretch>
            <a:fillRect/>
          </a:stretch>
        </p:blipFill>
        <p:spPr>
          <a:xfrm>
            <a:off x="6216375" y="3605875"/>
            <a:ext cx="1329625" cy="1086400"/>
          </a:xfrm>
          <a:prstGeom prst="rect">
            <a:avLst/>
          </a:prstGeom>
          <a:noFill/>
          <a:ln>
            <a:noFill/>
          </a:ln>
        </p:spPr>
      </p:pic>
      <p:pic>
        <p:nvPicPr>
          <p:cNvPr id="333" name="Google Shape;333;p68"/>
          <p:cNvPicPr preferRelativeResize="0"/>
          <p:nvPr/>
        </p:nvPicPr>
        <p:blipFill>
          <a:blip r:embed="rId6">
            <a:alphaModFix/>
          </a:blip>
          <a:stretch>
            <a:fillRect/>
          </a:stretch>
        </p:blipFill>
        <p:spPr>
          <a:xfrm>
            <a:off x="6216377" y="560511"/>
            <a:ext cx="1730592" cy="1152120"/>
          </a:xfrm>
          <a:prstGeom prst="rect">
            <a:avLst/>
          </a:prstGeom>
          <a:noFill/>
          <a:ln>
            <a:noFill/>
          </a:ln>
        </p:spPr>
      </p:pic>
      <p:pic>
        <p:nvPicPr>
          <p:cNvPr id="334" name="Google Shape;334;p68"/>
          <p:cNvPicPr preferRelativeResize="0"/>
          <p:nvPr/>
        </p:nvPicPr>
        <p:blipFill>
          <a:blip r:embed="rId7">
            <a:alphaModFix/>
          </a:blip>
          <a:stretch>
            <a:fillRect/>
          </a:stretch>
        </p:blipFill>
        <p:spPr>
          <a:xfrm>
            <a:off x="6306757" y="2011200"/>
            <a:ext cx="1844420" cy="1296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Analisando o DataFrame</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7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5" name="Google Shape;345;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6" name="Google Shape;346;p70"/>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Info</a:t>
            </a:r>
            <a:endParaRPr b="1" sz="4000">
              <a:solidFill>
                <a:schemeClr val="dk1"/>
              </a:solidFill>
              <a:latin typeface="DM Sans"/>
              <a:ea typeface="DM Sans"/>
              <a:cs typeface="DM Sans"/>
              <a:sym typeface="DM Sans"/>
            </a:endParaRPr>
          </a:p>
        </p:txBody>
      </p:sp>
      <p:sp>
        <p:nvSpPr>
          <p:cNvPr id="347" name="Google Shape;347;p70"/>
          <p:cNvSpPr txBox="1"/>
          <p:nvPr/>
        </p:nvSpPr>
        <p:spPr>
          <a:xfrm>
            <a:off x="457725" y="1970050"/>
            <a:ext cx="4904100" cy="252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função fornece informações básicas sobre um DataFrame, como:</a:t>
            </a:r>
            <a:endParaRPr sz="1350">
              <a:solidFill>
                <a:schemeClr val="dk1"/>
              </a:solidFill>
              <a:latin typeface="DM Sans"/>
              <a:ea typeface="DM Sans"/>
              <a:cs typeface="DM Sans"/>
              <a:sym typeface="DM Sans"/>
            </a:endParaRPr>
          </a:p>
          <a:p>
            <a:pPr indent="-314325" lvl="0" marL="457200" rtl="0" algn="l">
              <a:lnSpc>
                <a:spcPct val="115000"/>
              </a:lnSpc>
              <a:spcBef>
                <a:spcPts val="120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número de linhas e colunas;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o tipo de dados de cada coluna;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quantidade de memória utilizada;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a quantidade de valores ausentes em cada coluna.</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348" name="Google Shape;348;p70"/>
          <p:cNvPicPr preferRelativeResize="0"/>
          <p:nvPr/>
        </p:nvPicPr>
        <p:blipFill>
          <a:blip r:embed="rId5">
            <a:alphaModFix/>
          </a:blip>
          <a:stretch>
            <a:fillRect/>
          </a:stretch>
        </p:blipFill>
        <p:spPr>
          <a:xfrm>
            <a:off x="6136027" y="343175"/>
            <a:ext cx="2683948" cy="4056776"/>
          </a:xfrm>
          <a:prstGeom prst="rect">
            <a:avLst/>
          </a:prstGeom>
          <a:noFill/>
          <a:ln>
            <a:noFill/>
          </a:ln>
        </p:spPr>
      </p:pic>
      <p:pic>
        <p:nvPicPr>
          <p:cNvPr id="349" name="Google Shape;349;p70"/>
          <p:cNvPicPr preferRelativeResize="0"/>
          <p:nvPr/>
        </p:nvPicPr>
        <p:blipFill>
          <a:blip r:embed="rId6">
            <a:alphaModFix/>
          </a:blip>
          <a:stretch>
            <a:fillRect/>
          </a:stretch>
        </p:blipFill>
        <p:spPr>
          <a:xfrm>
            <a:off x="457725" y="3856420"/>
            <a:ext cx="3926753" cy="700405"/>
          </a:xfrm>
          <a:prstGeom prst="rect">
            <a:avLst/>
          </a:prstGeom>
          <a:noFill/>
          <a:ln>
            <a:noFill/>
          </a:ln>
        </p:spPr>
      </p:pic>
      <p:pic>
        <p:nvPicPr>
          <p:cNvPr id="350" name="Google Shape;350;p70"/>
          <p:cNvPicPr preferRelativeResize="0"/>
          <p:nvPr/>
        </p:nvPicPr>
        <p:blipFill>
          <a:blip r:embed="rId7">
            <a:alphaModFix/>
          </a:blip>
          <a:stretch>
            <a:fillRect/>
          </a:stretch>
        </p:blipFill>
        <p:spPr>
          <a:xfrm>
            <a:off x="4512363" y="3837174"/>
            <a:ext cx="1206138" cy="73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7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56" name="Google Shape;356;p7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7" name="Google Shape;357;p71"/>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Describe</a:t>
            </a:r>
            <a:endParaRPr b="1" sz="4000">
              <a:solidFill>
                <a:schemeClr val="dk1"/>
              </a:solidFill>
              <a:latin typeface="DM Sans"/>
              <a:ea typeface="DM Sans"/>
              <a:cs typeface="DM Sans"/>
              <a:sym typeface="DM Sans"/>
            </a:endParaRPr>
          </a:p>
        </p:txBody>
      </p:sp>
      <p:sp>
        <p:nvSpPr>
          <p:cNvPr id="358" name="Google Shape;358;p71"/>
          <p:cNvSpPr txBox="1"/>
          <p:nvPr/>
        </p:nvSpPr>
        <p:spPr>
          <a:xfrm>
            <a:off x="457725" y="1970050"/>
            <a:ext cx="3840000" cy="245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Função que </a:t>
            </a:r>
            <a:r>
              <a:rPr b="1" lang="pt-BR" sz="1350">
                <a:solidFill>
                  <a:schemeClr val="dk1"/>
                </a:solidFill>
                <a:highlight>
                  <a:srgbClr val="EAFF6A"/>
                </a:highlight>
                <a:latin typeface="DM Sans"/>
                <a:ea typeface="DM Sans"/>
                <a:cs typeface="DM Sans"/>
                <a:sym typeface="DM Sans"/>
              </a:rPr>
              <a:t>fornece estatísticas descritivas sobre um DataFrame,</a:t>
            </a:r>
            <a:r>
              <a:rPr lang="pt-BR" sz="1350">
                <a:solidFill>
                  <a:schemeClr val="dk1"/>
                </a:solidFill>
                <a:latin typeface="DM Sans"/>
                <a:ea typeface="DM Sans"/>
                <a:cs typeface="DM Sans"/>
                <a:sym typeface="DM Sans"/>
              </a:rPr>
              <a:t> como: a média, mediana, desvio padrão, valor mínimo, valor máximo, contagem de valores não nulos, a distribuição dos dados de cada coluna numérica.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lang="pt-BR" sz="1350">
                <a:solidFill>
                  <a:schemeClr val="dk1"/>
                </a:solidFill>
                <a:latin typeface="DM Sans"/>
                <a:ea typeface="DM Sans"/>
                <a:cs typeface="DM Sans"/>
                <a:sym typeface="DM Sans"/>
              </a:rPr>
              <a:t>A função</a:t>
            </a:r>
            <a:r>
              <a:rPr b="1" lang="pt-BR" sz="1350">
                <a:solidFill>
                  <a:schemeClr val="dk1"/>
                </a:solidFill>
                <a:highlight>
                  <a:srgbClr val="EAFF6A"/>
                </a:highlight>
                <a:latin typeface="DM Sans"/>
                <a:ea typeface="DM Sans"/>
                <a:cs typeface="DM Sans"/>
                <a:sym typeface="DM Sans"/>
              </a:rPr>
              <a:t> "round()" é usada para arredondar os valores em um DataFrame</a:t>
            </a:r>
            <a:r>
              <a:rPr lang="pt-BR" sz="1350">
                <a:solidFill>
                  <a:schemeClr val="dk1"/>
                </a:solidFill>
                <a:latin typeface="DM Sans"/>
                <a:ea typeface="DM Sans"/>
                <a:cs typeface="DM Sans"/>
                <a:sym typeface="DM Sans"/>
              </a:rPr>
              <a:t> para um determinado número de casas decimais.</a:t>
            </a:r>
            <a:endParaRPr sz="1350">
              <a:solidFill>
                <a:schemeClr val="dk1"/>
              </a:solidFill>
              <a:latin typeface="DM Sans"/>
              <a:ea typeface="DM Sans"/>
              <a:cs typeface="DM Sans"/>
              <a:sym typeface="DM Sans"/>
            </a:endParaRPr>
          </a:p>
        </p:txBody>
      </p:sp>
      <p:pic>
        <p:nvPicPr>
          <p:cNvPr id="359" name="Google Shape;359;p71"/>
          <p:cNvPicPr preferRelativeResize="0"/>
          <p:nvPr/>
        </p:nvPicPr>
        <p:blipFill>
          <a:blip r:embed="rId5">
            <a:alphaModFix/>
          </a:blip>
          <a:stretch>
            <a:fillRect/>
          </a:stretch>
        </p:blipFill>
        <p:spPr>
          <a:xfrm>
            <a:off x="4459125" y="1816775"/>
            <a:ext cx="4503026" cy="191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72"/>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Valores ausentes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ou missing values?</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73" title="imagen decorativa"/>
          <p:cNvPicPr preferRelativeResize="0"/>
          <p:nvPr/>
        </p:nvPicPr>
        <p:blipFill rotWithShape="1">
          <a:blip r:embed="rId3">
            <a:alphaModFix/>
          </a:blip>
          <a:srcRect b="80" l="19552" r="37720" t="-80"/>
          <a:stretch/>
        </p:blipFill>
        <p:spPr>
          <a:xfrm>
            <a:off x="5846695" y="0"/>
            <a:ext cx="3297306" cy="5143501"/>
          </a:xfrm>
          <a:prstGeom prst="rect">
            <a:avLst/>
          </a:prstGeom>
          <a:noFill/>
          <a:ln>
            <a:noFill/>
          </a:ln>
        </p:spPr>
      </p:pic>
      <p:pic>
        <p:nvPicPr>
          <p:cNvPr id="370" name="Google Shape;370;p7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1" name="Google Shape;371;p73"/>
          <p:cNvSpPr txBox="1"/>
          <p:nvPr/>
        </p:nvSpPr>
        <p:spPr>
          <a:xfrm>
            <a:off x="491825" y="1077875"/>
            <a:ext cx="5172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a:t>
            </a:r>
            <a:endParaRPr b="1" sz="4000">
              <a:solidFill>
                <a:schemeClr val="dk1"/>
              </a:solidFill>
              <a:latin typeface="DM Sans"/>
              <a:ea typeface="DM Sans"/>
              <a:cs typeface="DM Sans"/>
              <a:sym typeface="DM Sans"/>
            </a:endParaRPr>
          </a:p>
        </p:txBody>
      </p:sp>
      <p:sp>
        <p:nvSpPr>
          <p:cNvPr id="372" name="Google Shape;372;p73"/>
          <p:cNvSpPr txBox="1"/>
          <p:nvPr/>
        </p:nvSpPr>
        <p:spPr>
          <a:xfrm>
            <a:off x="457725" y="1970050"/>
            <a:ext cx="4904100" cy="276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"missing values" (valores ausentes)</a:t>
            </a:r>
            <a:r>
              <a:rPr lang="pt-BR" sz="1350">
                <a:solidFill>
                  <a:schemeClr val="dk1"/>
                </a:solidFill>
                <a:latin typeface="DM Sans"/>
                <a:ea typeface="DM Sans"/>
                <a:cs typeface="DM Sans"/>
                <a:sym typeface="DM Sans"/>
              </a:rPr>
              <a:t> referem-se a valores que não estão presentes em um conjunto de dados, geralmente indicados por um valor especial, como "NaN" (not a number) ou "None".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Os valores ausentes podem ocorrer por vários motivos, como erros de coleta de dados, problemas técnicos ou simplesmente porque o valor é desconhecido.</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7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78" name="Google Shape;378;p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9" name="Google Shape;379;p74"/>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 isnull</a:t>
            </a:r>
            <a:endParaRPr b="1" sz="4000">
              <a:solidFill>
                <a:schemeClr val="dk1"/>
              </a:solidFill>
              <a:latin typeface="DM Sans"/>
              <a:ea typeface="DM Sans"/>
              <a:cs typeface="DM Sans"/>
              <a:sym typeface="DM Sans"/>
            </a:endParaRPr>
          </a:p>
        </p:txBody>
      </p:sp>
      <p:sp>
        <p:nvSpPr>
          <p:cNvPr id="380" name="Google Shape;380;p74"/>
          <p:cNvSpPr txBox="1"/>
          <p:nvPr/>
        </p:nvSpPr>
        <p:spPr>
          <a:xfrm>
            <a:off x="457725" y="2370875"/>
            <a:ext cx="4256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350">
                <a:solidFill>
                  <a:schemeClr val="dk1"/>
                </a:solidFill>
                <a:highlight>
                  <a:srgbClr val="EAFF6A"/>
                </a:highlight>
                <a:latin typeface="DM Sans"/>
                <a:ea typeface="DM Sans"/>
                <a:cs typeface="DM Sans"/>
                <a:sym typeface="DM Sans"/>
              </a:rPr>
              <a:t>isnull()</a:t>
            </a:r>
            <a:r>
              <a:rPr lang="pt-BR" sz="1350">
                <a:solidFill>
                  <a:schemeClr val="dk1"/>
                </a:solidFill>
                <a:latin typeface="DM Sans"/>
                <a:ea typeface="DM Sans"/>
                <a:cs typeface="DM Sans"/>
                <a:sym typeface="DM Sans"/>
              </a:rPr>
              <a:t> é usada para identificar os valores ausentes em um DataFrame.  retorna um DataFrame booleano do mesmo tamanho do DataFrame original, onde cada elemento é "True" se o valor for ausente (NaN) e "False" caso contrário.</a:t>
            </a:r>
            <a:endParaRPr sz="1350">
              <a:solidFill>
                <a:schemeClr val="dk1"/>
              </a:solidFill>
              <a:latin typeface="DM Sans"/>
              <a:ea typeface="DM Sans"/>
              <a:cs typeface="DM Sans"/>
              <a:sym typeface="DM Sans"/>
            </a:endParaRPr>
          </a:p>
        </p:txBody>
      </p:sp>
      <p:pic>
        <p:nvPicPr>
          <p:cNvPr id="381" name="Google Shape;381;p74"/>
          <p:cNvPicPr preferRelativeResize="0"/>
          <p:nvPr/>
        </p:nvPicPr>
        <p:blipFill>
          <a:blip r:embed="rId5">
            <a:alphaModFix/>
          </a:blip>
          <a:stretch>
            <a:fillRect/>
          </a:stretch>
        </p:blipFill>
        <p:spPr>
          <a:xfrm>
            <a:off x="6008725" y="1077870"/>
            <a:ext cx="2972962" cy="1355868"/>
          </a:xfrm>
          <a:prstGeom prst="rect">
            <a:avLst/>
          </a:prstGeom>
          <a:noFill/>
          <a:ln>
            <a:noFill/>
          </a:ln>
        </p:spPr>
      </p:pic>
      <p:pic>
        <p:nvPicPr>
          <p:cNvPr id="382" name="Google Shape;382;p74"/>
          <p:cNvPicPr preferRelativeResize="0"/>
          <p:nvPr/>
        </p:nvPicPr>
        <p:blipFill>
          <a:blip r:embed="rId6">
            <a:alphaModFix/>
          </a:blip>
          <a:stretch>
            <a:fillRect/>
          </a:stretch>
        </p:blipFill>
        <p:spPr>
          <a:xfrm>
            <a:off x="6365413" y="2571750"/>
            <a:ext cx="2259562" cy="167934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pic>
        <p:nvPicPr>
          <p:cNvPr id="387" name="Google Shape;387;p7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88" name="Google Shape;388;p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9" name="Google Shape;389;p75"/>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Missing Values - dropna</a:t>
            </a:r>
            <a:endParaRPr b="1" sz="4000">
              <a:solidFill>
                <a:schemeClr val="dk1"/>
              </a:solidFill>
              <a:latin typeface="DM Sans"/>
              <a:ea typeface="DM Sans"/>
              <a:cs typeface="DM Sans"/>
              <a:sym typeface="DM Sans"/>
            </a:endParaRPr>
          </a:p>
        </p:txBody>
      </p:sp>
      <p:sp>
        <p:nvSpPr>
          <p:cNvPr id="390" name="Google Shape;390;p75"/>
          <p:cNvSpPr txBox="1"/>
          <p:nvPr/>
        </p:nvSpPr>
        <p:spPr>
          <a:xfrm>
            <a:off x="457725" y="2370875"/>
            <a:ext cx="4256100" cy="244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highlight>
                  <a:srgbClr val="EAFF6A"/>
                </a:highlight>
                <a:latin typeface="DM Sans"/>
                <a:ea typeface="DM Sans"/>
                <a:cs typeface="DM Sans"/>
                <a:sym typeface="DM Sans"/>
              </a:rPr>
              <a:t>dropna() </a:t>
            </a:r>
            <a:r>
              <a:rPr lang="pt-BR" sz="1350">
                <a:solidFill>
                  <a:schemeClr val="dk1"/>
                </a:solidFill>
                <a:latin typeface="DM Sans"/>
                <a:ea typeface="DM Sans"/>
                <a:cs typeface="DM Sans"/>
                <a:sym typeface="DM Sans"/>
              </a:rPr>
              <a:t>é usado para eliminar linhas ou colunas inteiras que contenham valores ausentes.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pt-BR" sz="1350">
                <a:solidFill>
                  <a:schemeClr val="dk1"/>
                </a:solidFill>
                <a:latin typeface="DM Sans"/>
                <a:ea typeface="DM Sans"/>
                <a:cs typeface="DM Sans"/>
                <a:sym typeface="DM Sans"/>
              </a:rPr>
              <a:t>Veremos mais sobre missing values no decorrer do curso!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391" name="Google Shape;391;p75"/>
          <p:cNvPicPr preferRelativeResize="0"/>
          <p:nvPr/>
        </p:nvPicPr>
        <p:blipFill>
          <a:blip r:embed="rId5">
            <a:alphaModFix/>
          </a:blip>
          <a:stretch>
            <a:fillRect/>
          </a:stretch>
        </p:blipFill>
        <p:spPr>
          <a:xfrm>
            <a:off x="6016624" y="1219076"/>
            <a:ext cx="2904376" cy="1102294"/>
          </a:xfrm>
          <a:prstGeom prst="rect">
            <a:avLst/>
          </a:prstGeom>
          <a:noFill/>
          <a:ln>
            <a:noFill/>
          </a:ln>
        </p:spPr>
      </p:pic>
      <p:pic>
        <p:nvPicPr>
          <p:cNvPr id="392" name="Google Shape;392;p75"/>
          <p:cNvPicPr preferRelativeResize="0"/>
          <p:nvPr/>
        </p:nvPicPr>
        <p:blipFill>
          <a:blip r:embed="rId6">
            <a:alphaModFix/>
          </a:blip>
          <a:stretch>
            <a:fillRect/>
          </a:stretch>
        </p:blipFill>
        <p:spPr>
          <a:xfrm>
            <a:off x="5975471" y="2459450"/>
            <a:ext cx="2986680" cy="1654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97" name="Google Shape;397;p76"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98" name="Google Shape;398;p76"/>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99" name="Google Shape;399;p76"/>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3" name="Shape 403"/>
        <p:cNvGrpSpPr/>
        <p:nvPr/>
      </p:nvGrpSpPr>
      <p:grpSpPr>
        <a:xfrm>
          <a:off x="0" y="0"/>
          <a:ext cx="0" cy="0"/>
          <a:chOff x="0" y="0"/>
          <a:chExt cx="0" cy="0"/>
        </a:xfrm>
      </p:grpSpPr>
      <p:sp>
        <p:nvSpPr>
          <p:cNvPr id="404" name="Google Shape;404;p77"/>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05" name="Google Shape;405;p77"/>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06" name="Google Shape;406;p77"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5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81" name="Google Shape;181;p51"/>
          <p:cNvSpPr txBox="1"/>
          <p:nvPr/>
        </p:nvSpPr>
        <p:spPr>
          <a:xfrm>
            <a:off x="370675" y="2368625"/>
            <a:ext cx="2385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Tensor (ndarray):</a:t>
            </a:r>
            <a:endParaRPr sz="1350">
              <a:solidFill>
                <a:schemeClr val="lt1"/>
              </a:solidFill>
              <a:latin typeface="DM Sans"/>
              <a:ea typeface="DM Sans"/>
              <a:cs typeface="DM Sans"/>
              <a:sym typeface="DM Sans"/>
            </a:endParaRPr>
          </a:p>
        </p:txBody>
      </p:sp>
      <p:sp>
        <p:nvSpPr>
          <p:cNvPr id="182" name="Google Shape;182;p51"/>
          <p:cNvSpPr txBox="1"/>
          <p:nvPr/>
        </p:nvSpPr>
        <p:spPr>
          <a:xfrm>
            <a:off x="332417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Pandas</a:t>
            </a:r>
            <a:endParaRPr sz="1350">
              <a:solidFill>
                <a:schemeClr val="lt1"/>
              </a:solidFill>
              <a:latin typeface="DM Sans"/>
              <a:ea typeface="DM Sans"/>
              <a:cs typeface="DM Sans"/>
              <a:sym typeface="DM Sans"/>
            </a:endParaRPr>
          </a:p>
        </p:txBody>
      </p:sp>
      <p:sp>
        <p:nvSpPr>
          <p:cNvPr id="183" name="Google Shape;183;p51"/>
          <p:cNvSpPr txBox="1"/>
          <p:nvPr/>
        </p:nvSpPr>
        <p:spPr>
          <a:xfrm>
            <a:off x="6115525" y="2368625"/>
            <a:ext cx="17373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NumPy</a:t>
            </a:r>
            <a:endParaRPr sz="1350">
              <a:solidFill>
                <a:schemeClr val="lt1"/>
              </a:solidFill>
              <a:latin typeface="DM Sans"/>
              <a:ea typeface="DM Sans"/>
              <a:cs typeface="DM Sans"/>
              <a:sym typeface="DM Sans"/>
            </a:endParaRPr>
          </a:p>
        </p:txBody>
      </p:sp>
      <p:pic>
        <p:nvPicPr>
          <p:cNvPr id="184" name="Google Shape;184;p51"/>
          <p:cNvPicPr preferRelativeResize="0"/>
          <p:nvPr/>
        </p:nvPicPr>
        <p:blipFill>
          <a:blip r:embed="rId3">
            <a:alphaModFix/>
          </a:blip>
          <a:stretch>
            <a:fillRect/>
          </a:stretch>
        </p:blipFill>
        <p:spPr>
          <a:xfrm>
            <a:off x="3453776" y="2846036"/>
            <a:ext cx="2346775" cy="1609300"/>
          </a:xfrm>
          <a:prstGeom prst="rect">
            <a:avLst/>
          </a:prstGeom>
          <a:noFill/>
          <a:ln>
            <a:noFill/>
          </a:ln>
        </p:spPr>
      </p:pic>
      <p:pic>
        <p:nvPicPr>
          <p:cNvPr id="185" name="Google Shape;185;p51"/>
          <p:cNvPicPr preferRelativeResize="0"/>
          <p:nvPr/>
        </p:nvPicPr>
        <p:blipFill>
          <a:blip r:embed="rId4">
            <a:alphaModFix/>
          </a:blip>
          <a:stretch>
            <a:fillRect/>
          </a:stretch>
        </p:blipFill>
        <p:spPr>
          <a:xfrm>
            <a:off x="6115525" y="2767950"/>
            <a:ext cx="2638474" cy="1833700"/>
          </a:xfrm>
          <a:prstGeom prst="rect">
            <a:avLst/>
          </a:prstGeom>
          <a:noFill/>
          <a:ln>
            <a:noFill/>
          </a:ln>
        </p:spPr>
      </p:pic>
      <p:pic>
        <p:nvPicPr>
          <p:cNvPr id="186" name="Google Shape;186;p51"/>
          <p:cNvPicPr preferRelativeResize="0"/>
          <p:nvPr/>
        </p:nvPicPr>
        <p:blipFill>
          <a:blip r:embed="rId5">
            <a:alphaModFix/>
          </a:blip>
          <a:stretch>
            <a:fillRect/>
          </a:stretch>
        </p:blipFill>
        <p:spPr>
          <a:xfrm>
            <a:off x="149725" y="2896878"/>
            <a:ext cx="3101536" cy="108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8"/>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9"/>
          <p:cNvSpPr/>
          <p:nvPr/>
        </p:nvSpPr>
        <p:spPr>
          <a:xfrm>
            <a:off x="491825" y="1518675"/>
            <a:ext cx="40803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9"/>
          <p:cNvSpPr/>
          <p:nvPr/>
        </p:nvSpPr>
        <p:spPr>
          <a:xfrm>
            <a:off x="491825" y="1990675"/>
            <a:ext cx="1673100" cy="1698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7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19" name="Google Shape;419;p7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0" name="Google Shape;420;p79"/>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21" name="Google Shape;421;p79"/>
          <p:cNvSpPr txBox="1"/>
          <p:nvPr/>
        </p:nvSpPr>
        <p:spPr>
          <a:xfrm>
            <a:off x="457725" y="2370875"/>
            <a:ext cx="4256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pt-BR" sz="1350">
                <a:solidFill>
                  <a:schemeClr val="dk1"/>
                </a:solidFill>
                <a:latin typeface="DM Sans"/>
                <a:ea typeface="DM Sans"/>
                <a:cs typeface="DM Sans"/>
                <a:sym typeface="DM Sans"/>
              </a:rPr>
              <a:t>O Pandas oferece uma variedade de funções para trabalhar com strings em colunas de um DataFrame. Essas funções são chamadas de métodos de string e podem ser usadas para realizar operações de manipulação de strings em uma ou mais colunas do DataFrame. Muito semelhante às operações que já estudamos.</a:t>
            </a:r>
            <a:endParaRPr sz="135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8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27" name="Google Shape;427;p8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8" name="Google Shape;428;p80"/>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29" name="Google Shape;429;p80"/>
          <p:cNvSpPr txBox="1"/>
          <p:nvPr/>
        </p:nvSpPr>
        <p:spPr>
          <a:xfrm>
            <a:off x="457725" y="2370875"/>
            <a:ext cx="5252100" cy="168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200">
                <a:solidFill>
                  <a:schemeClr val="dk1"/>
                </a:solidFill>
                <a:highlight>
                  <a:srgbClr val="EAFF6A"/>
                </a:highlight>
                <a:latin typeface="DM Sans"/>
                <a:ea typeface="DM Sans"/>
                <a:cs typeface="DM Sans"/>
                <a:sym typeface="DM Sans"/>
              </a:rPr>
              <a:t>str.len():</a:t>
            </a:r>
            <a:r>
              <a:rPr lang="pt-BR" sz="1200">
                <a:solidFill>
                  <a:schemeClr val="dk1"/>
                </a:solidFill>
                <a:latin typeface="DM Sans"/>
                <a:ea typeface="DM Sans"/>
                <a:cs typeface="DM Sans"/>
                <a:sym typeface="DM Sans"/>
              </a:rPr>
              <a:t> retorna o comprimento de cada elemento da coluna de string.</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str.lower() e str.upper():</a:t>
            </a:r>
            <a:r>
              <a:rPr lang="pt-BR" sz="1200">
                <a:solidFill>
                  <a:schemeClr val="dk1"/>
                </a:solidFill>
                <a:latin typeface="DM Sans"/>
                <a:ea typeface="DM Sans"/>
                <a:cs typeface="DM Sans"/>
                <a:sym typeface="DM Sans"/>
              </a:rPr>
              <a:t> converte todas as letras em minúsculas ou maiúsculas, respectivamente.</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200">
              <a:solidFill>
                <a:schemeClr val="dk1"/>
              </a:solidFill>
              <a:latin typeface="DM Sans"/>
              <a:ea typeface="DM Sans"/>
              <a:cs typeface="DM Sans"/>
              <a:sym typeface="DM Sans"/>
            </a:endParaRPr>
          </a:p>
        </p:txBody>
      </p:sp>
      <p:pic>
        <p:nvPicPr>
          <p:cNvPr id="430" name="Google Shape;430;p80"/>
          <p:cNvPicPr preferRelativeResize="0"/>
          <p:nvPr/>
        </p:nvPicPr>
        <p:blipFill>
          <a:blip r:embed="rId5">
            <a:alphaModFix/>
          </a:blip>
          <a:stretch>
            <a:fillRect/>
          </a:stretch>
        </p:blipFill>
        <p:spPr>
          <a:xfrm>
            <a:off x="6044887" y="291607"/>
            <a:ext cx="1472379" cy="1101793"/>
          </a:xfrm>
          <a:prstGeom prst="rect">
            <a:avLst/>
          </a:prstGeom>
          <a:noFill/>
          <a:ln>
            <a:noFill/>
          </a:ln>
        </p:spPr>
      </p:pic>
      <p:pic>
        <p:nvPicPr>
          <p:cNvPr id="431" name="Google Shape;431;p80"/>
          <p:cNvPicPr preferRelativeResize="0"/>
          <p:nvPr/>
        </p:nvPicPr>
        <p:blipFill>
          <a:blip r:embed="rId6">
            <a:alphaModFix/>
          </a:blip>
          <a:stretch>
            <a:fillRect/>
          </a:stretch>
        </p:blipFill>
        <p:spPr>
          <a:xfrm>
            <a:off x="5945420" y="1536075"/>
            <a:ext cx="3099530" cy="1500193"/>
          </a:xfrm>
          <a:prstGeom prst="rect">
            <a:avLst/>
          </a:prstGeom>
          <a:noFill/>
          <a:ln>
            <a:noFill/>
          </a:ln>
        </p:spPr>
      </p:pic>
      <p:pic>
        <p:nvPicPr>
          <p:cNvPr id="432" name="Google Shape;432;p80"/>
          <p:cNvPicPr preferRelativeResize="0"/>
          <p:nvPr/>
        </p:nvPicPr>
        <p:blipFill rotWithShape="1">
          <a:blip r:embed="rId7">
            <a:alphaModFix/>
          </a:blip>
          <a:srcRect b="6094" l="0" r="0" t="0"/>
          <a:stretch/>
        </p:blipFill>
        <p:spPr>
          <a:xfrm>
            <a:off x="5945425" y="3240324"/>
            <a:ext cx="3099525" cy="1370863"/>
          </a:xfrm>
          <a:prstGeom prst="rect">
            <a:avLst/>
          </a:prstGeom>
          <a:noFill/>
          <a:ln>
            <a:noFill/>
          </a:ln>
        </p:spPr>
      </p:pic>
      <p:pic>
        <p:nvPicPr>
          <p:cNvPr id="433" name="Google Shape;433;p80"/>
          <p:cNvPicPr preferRelativeResize="0"/>
          <p:nvPr/>
        </p:nvPicPr>
        <p:blipFill>
          <a:blip r:embed="rId8">
            <a:alphaModFix/>
          </a:blip>
          <a:stretch>
            <a:fillRect/>
          </a:stretch>
        </p:blipFill>
        <p:spPr>
          <a:xfrm>
            <a:off x="3768787" y="3375486"/>
            <a:ext cx="1606426" cy="148331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pic>
        <p:nvPicPr>
          <p:cNvPr id="438" name="Google Shape;438;p8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39" name="Google Shape;439;p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0" name="Google Shape;440;p81"/>
          <p:cNvSpPr txBox="1"/>
          <p:nvPr/>
        </p:nvSpPr>
        <p:spPr>
          <a:xfrm>
            <a:off x="491825" y="1077875"/>
            <a:ext cx="51726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41" name="Google Shape;441;p81"/>
          <p:cNvSpPr txBox="1"/>
          <p:nvPr/>
        </p:nvSpPr>
        <p:spPr>
          <a:xfrm>
            <a:off x="452075" y="2295850"/>
            <a:ext cx="5252100" cy="189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200">
                <a:solidFill>
                  <a:schemeClr val="dk1"/>
                </a:solidFill>
                <a:highlight>
                  <a:srgbClr val="EAFF6A"/>
                </a:highlight>
                <a:latin typeface="DM Sans"/>
                <a:ea typeface="DM Sans"/>
                <a:cs typeface="DM Sans"/>
                <a:sym typeface="DM Sans"/>
              </a:rPr>
              <a:t>str.replace(): </a:t>
            </a:r>
            <a:r>
              <a:rPr lang="pt-BR" sz="1200">
                <a:solidFill>
                  <a:schemeClr val="dk1"/>
                </a:solidFill>
                <a:latin typeface="DM Sans"/>
                <a:ea typeface="DM Sans"/>
                <a:cs typeface="DM Sans"/>
                <a:sym typeface="DM Sans"/>
              </a:rPr>
              <a:t>substitui um valor por outro em uma coluna de string.</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str.contains(): </a:t>
            </a:r>
            <a:r>
              <a:rPr lang="pt-BR" sz="1200">
                <a:solidFill>
                  <a:schemeClr val="dk1"/>
                </a:solidFill>
                <a:latin typeface="DM Sans"/>
                <a:ea typeface="DM Sans"/>
                <a:cs typeface="DM Sans"/>
                <a:sym typeface="DM Sans"/>
              </a:rPr>
              <a:t>verifica se uma string específica está presente em uma coluna de string e retorna uma série booleana.</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b="1" lang="pt-BR" sz="1200">
                <a:solidFill>
                  <a:schemeClr val="dk1"/>
                </a:solidFill>
                <a:highlight>
                  <a:srgbClr val="EAFF6A"/>
                </a:highlight>
                <a:latin typeface="DM Sans"/>
                <a:ea typeface="DM Sans"/>
                <a:cs typeface="DM Sans"/>
                <a:sym typeface="DM Sans"/>
              </a:rPr>
              <a:t>str.split():</a:t>
            </a:r>
            <a:r>
              <a:rPr lang="pt-BR" sz="1200">
                <a:solidFill>
                  <a:schemeClr val="dk1"/>
                </a:solidFill>
                <a:latin typeface="DM Sans"/>
                <a:ea typeface="DM Sans"/>
                <a:cs typeface="DM Sans"/>
                <a:sym typeface="DM Sans"/>
              </a:rPr>
              <a:t> divide uma string em substrings com base em um separador e retorna uma série de listas.</a:t>
            </a:r>
            <a:endParaRPr sz="120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sz="1200">
              <a:solidFill>
                <a:schemeClr val="dk1"/>
              </a:solidFill>
              <a:latin typeface="DM Sans"/>
              <a:ea typeface="DM Sans"/>
              <a:cs typeface="DM Sans"/>
              <a:sym typeface="DM Sans"/>
            </a:endParaRPr>
          </a:p>
        </p:txBody>
      </p:sp>
      <p:pic>
        <p:nvPicPr>
          <p:cNvPr id="442" name="Google Shape;442;p81"/>
          <p:cNvPicPr preferRelativeResize="0"/>
          <p:nvPr/>
        </p:nvPicPr>
        <p:blipFill>
          <a:blip r:embed="rId5">
            <a:alphaModFix/>
          </a:blip>
          <a:stretch>
            <a:fillRect/>
          </a:stretch>
        </p:blipFill>
        <p:spPr>
          <a:xfrm>
            <a:off x="3834188" y="3597300"/>
            <a:ext cx="1475637" cy="1362550"/>
          </a:xfrm>
          <a:prstGeom prst="rect">
            <a:avLst/>
          </a:prstGeom>
          <a:noFill/>
          <a:ln>
            <a:noFill/>
          </a:ln>
        </p:spPr>
      </p:pic>
      <p:pic>
        <p:nvPicPr>
          <p:cNvPr id="443" name="Google Shape;443;p81"/>
          <p:cNvPicPr preferRelativeResize="0"/>
          <p:nvPr/>
        </p:nvPicPr>
        <p:blipFill>
          <a:blip r:embed="rId6">
            <a:alphaModFix/>
          </a:blip>
          <a:stretch>
            <a:fillRect/>
          </a:stretch>
        </p:blipFill>
        <p:spPr>
          <a:xfrm>
            <a:off x="6037100" y="1885462"/>
            <a:ext cx="2694644" cy="1236501"/>
          </a:xfrm>
          <a:prstGeom prst="rect">
            <a:avLst/>
          </a:prstGeom>
          <a:noFill/>
          <a:ln>
            <a:noFill/>
          </a:ln>
        </p:spPr>
      </p:pic>
      <p:pic>
        <p:nvPicPr>
          <p:cNvPr id="444" name="Google Shape;444;p81"/>
          <p:cNvPicPr preferRelativeResize="0"/>
          <p:nvPr/>
        </p:nvPicPr>
        <p:blipFill>
          <a:blip r:embed="rId7">
            <a:alphaModFix/>
          </a:blip>
          <a:stretch>
            <a:fillRect/>
          </a:stretch>
        </p:blipFill>
        <p:spPr>
          <a:xfrm>
            <a:off x="6037100" y="3230849"/>
            <a:ext cx="2793700" cy="1236501"/>
          </a:xfrm>
          <a:prstGeom prst="rect">
            <a:avLst/>
          </a:prstGeom>
          <a:noFill/>
          <a:ln>
            <a:noFill/>
          </a:ln>
        </p:spPr>
      </p:pic>
      <p:pic>
        <p:nvPicPr>
          <p:cNvPr id="445" name="Google Shape;445;p81"/>
          <p:cNvPicPr preferRelativeResize="0"/>
          <p:nvPr/>
        </p:nvPicPr>
        <p:blipFill>
          <a:blip r:embed="rId8">
            <a:alphaModFix/>
          </a:blip>
          <a:stretch>
            <a:fillRect/>
          </a:stretch>
        </p:blipFill>
        <p:spPr>
          <a:xfrm>
            <a:off x="6098306" y="738700"/>
            <a:ext cx="2082380" cy="103787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grpSp>
        <p:nvGrpSpPr>
          <p:cNvPr id="450" name="Google Shape;450;p82"/>
          <p:cNvGrpSpPr/>
          <p:nvPr/>
        </p:nvGrpSpPr>
        <p:grpSpPr>
          <a:xfrm>
            <a:off x="4202551" y="1527661"/>
            <a:ext cx="738900" cy="738974"/>
            <a:chOff x="974706" y="2467173"/>
            <a:chExt cx="738900" cy="738900"/>
          </a:xfrm>
        </p:grpSpPr>
        <p:sp>
          <p:nvSpPr>
            <p:cNvPr id="451" name="Google Shape;451;p82"/>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8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53" name="Google Shape;453;p82"/>
          <p:cNvSpPr txBox="1"/>
          <p:nvPr/>
        </p:nvSpPr>
        <p:spPr>
          <a:xfrm>
            <a:off x="1523600" y="24242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sp>
        <p:nvSpPr>
          <p:cNvPr id="454" name="Google Shape;454;p82"/>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a:t>
            </a:r>
            <a:r>
              <a:rPr b="1" lang="pt-BR" sz="2000">
                <a:solidFill>
                  <a:srgbClr val="999999"/>
                </a:solidFill>
                <a:latin typeface="DM Sans"/>
                <a:ea typeface="DM Sans"/>
                <a:cs typeface="DM Sans"/>
                <a:sym typeface="DM Sans"/>
              </a:rPr>
              <a:t>2</a:t>
            </a:r>
            <a:r>
              <a:rPr b="1" lang="pt-BR" sz="2000">
                <a:solidFill>
                  <a:srgbClr val="999999"/>
                </a:solidFill>
                <a:latin typeface="DM Sans"/>
                <a:ea typeface="DM Sans"/>
                <a:cs typeface="DM Sans"/>
                <a:sym typeface="DM Sans"/>
              </a:rPr>
              <a:t>0 minutos</a:t>
            </a:r>
            <a:endParaRPr b="1" sz="2000">
              <a:solidFill>
                <a:srgbClr val="999999"/>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grpSp>
        <p:nvGrpSpPr>
          <p:cNvPr id="459" name="Google Shape;459;p83"/>
          <p:cNvGrpSpPr/>
          <p:nvPr/>
        </p:nvGrpSpPr>
        <p:grpSpPr>
          <a:xfrm>
            <a:off x="501452" y="483061"/>
            <a:ext cx="401518" cy="401518"/>
            <a:chOff x="974706" y="2467173"/>
            <a:chExt cx="738900" cy="738900"/>
          </a:xfrm>
        </p:grpSpPr>
        <p:sp>
          <p:nvSpPr>
            <p:cNvPr id="460" name="Google Shape;460;p8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1" name="Google Shape;461;p8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62" name="Google Shape;462;p83"/>
          <p:cNvSpPr txBox="1"/>
          <p:nvPr/>
        </p:nvSpPr>
        <p:spPr>
          <a:xfrm>
            <a:off x="501450" y="1019350"/>
            <a:ext cx="6763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Para Praticar</a:t>
            </a:r>
            <a:endParaRPr b="1" sz="4000">
              <a:solidFill>
                <a:schemeClr val="dk1"/>
              </a:solidFill>
              <a:latin typeface="DM Sans"/>
              <a:ea typeface="DM Sans"/>
              <a:cs typeface="DM Sans"/>
              <a:sym typeface="DM Sans"/>
            </a:endParaRPr>
          </a:p>
        </p:txBody>
      </p:sp>
      <p:pic>
        <p:nvPicPr>
          <p:cNvPr id="463" name="Google Shape;463;p8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4" name="Google Shape;464;p83"/>
          <p:cNvSpPr txBox="1"/>
          <p:nvPr/>
        </p:nvSpPr>
        <p:spPr>
          <a:xfrm>
            <a:off x="568200" y="1758250"/>
            <a:ext cx="3790800" cy="28860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Abra o arquivo "Cancer_Data.csv", conte quantos linhas o dataframe possui com a coluna diagnosis = 'B'.</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Substitua a coluna diagnosis seguindo a regra:</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AutoNum type="alphaLcPeriod"/>
            </a:pPr>
            <a:r>
              <a:rPr lang="pt-BR" sz="1350">
                <a:solidFill>
                  <a:schemeClr val="dk1"/>
                </a:solidFill>
                <a:latin typeface="DM Sans"/>
                <a:ea typeface="DM Sans"/>
                <a:cs typeface="DM Sans"/>
                <a:sym typeface="DM Sans"/>
              </a:rPr>
              <a:t>“B” para “benign cancer”</a:t>
            </a:r>
            <a:endParaRPr sz="1350">
              <a:solidFill>
                <a:schemeClr val="dk1"/>
              </a:solidFill>
              <a:latin typeface="DM Sans"/>
              <a:ea typeface="DM Sans"/>
              <a:cs typeface="DM Sans"/>
              <a:sym typeface="DM Sans"/>
            </a:endParaRPr>
          </a:p>
          <a:p>
            <a:pPr indent="-314325" lvl="1" marL="914400" rtl="0" algn="l">
              <a:spcBef>
                <a:spcPts val="0"/>
              </a:spcBef>
              <a:spcAft>
                <a:spcPts val="0"/>
              </a:spcAft>
              <a:buClr>
                <a:schemeClr val="dk1"/>
              </a:buClr>
              <a:buSzPts val="1350"/>
              <a:buFont typeface="DM Sans"/>
              <a:buAutoNum type="alphaLcPeriod"/>
            </a:pPr>
            <a:r>
              <a:rPr lang="pt-BR" sz="1350">
                <a:solidFill>
                  <a:schemeClr val="dk1"/>
                </a:solidFill>
                <a:latin typeface="DM Sans"/>
                <a:ea typeface="DM Sans"/>
                <a:cs typeface="DM Sans"/>
                <a:sym typeface="DM Sans"/>
              </a:rPr>
              <a:t>“M” para “malignant cancer”</a:t>
            </a:r>
            <a:endParaRPr sz="1350">
              <a:solidFill>
                <a:schemeClr val="dk1"/>
              </a:solidFill>
              <a:latin typeface="DM Sans"/>
              <a:ea typeface="DM Sans"/>
              <a:cs typeface="DM Sans"/>
              <a:sym typeface="DM Sans"/>
            </a:endParaRPr>
          </a:p>
          <a:p>
            <a:pPr indent="0" lvl="0" marL="9144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AutoNum type="arabicPeriod"/>
            </a:pPr>
            <a:r>
              <a:rPr lang="pt-BR" sz="1350">
                <a:solidFill>
                  <a:schemeClr val="dk1"/>
                </a:solidFill>
                <a:latin typeface="DM Sans"/>
                <a:ea typeface="DM Sans"/>
                <a:cs typeface="DM Sans"/>
                <a:sym typeface="DM Sans"/>
              </a:rPr>
              <a:t>Filtre os IDs dos "malignant cancer" com raio maior que 25.</a:t>
            </a:r>
            <a:endParaRPr sz="1350">
              <a:solidFill>
                <a:schemeClr val="dk1"/>
              </a:solidFill>
              <a:latin typeface="DM Sans"/>
              <a:ea typeface="DM Sans"/>
              <a:cs typeface="DM Sans"/>
              <a:sym typeface="DM Sans"/>
            </a:endParaRPr>
          </a:p>
          <a:p>
            <a:pPr indent="0" lvl="0" marL="45720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p:txBody>
      </p:sp>
      <p:sp>
        <p:nvSpPr>
          <p:cNvPr id="465" name="Google Shape;465;p8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4" name="Shape 474"/>
        <p:cNvGrpSpPr/>
        <p:nvPr/>
      </p:nvGrpSpPr>
      <p:grpSpPr>
        <a:xfrm>
          <a:off x="0" y="0"/>
          <a:ext cx="0" cy="0"/>
          <a:chOff x="0" y="0"/>
          <a:chExt cx="0" cy="0"/>
        </a:xfrm>
      </p:grpSpPr>
      <p:sp>
        <p:nvSpPr>
          <p:cNvPr id="475" name="Google Shape;475;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476" name="Google Shape;476;p85"/>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5"/>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478" name="Google Shape;478;p85"/>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479" name="Google Shape;479;p85"/>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p85"/>
          <p:cNvCxnSpPr>
            <a:stCxn id="481" idx="6"/>
            <a:endCxn id="476"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82" name="Google Shape;482;p85"/>
          <p:cNvCxnSpPr>
            <a:stCxn id="476" idx="6"/>
            <a:endCxn id="479"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83" name="Google Shape;483;p85"/>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484" name="Google Shape;484;p85"/>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485" name="Google Shape;485;p85"/>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486" name="Google Shape;486;p85"/>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487" name="Google Shape;487;p85"/>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88" name="Google Shape;488;p85"/>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89" name="Google Shape;489;p85"/>
          <p:cNvGrpSpPr/>
          <p:nvPr/>
        </p:nvGrpSpPr>
        <p:grpSpPr>
          <a:xfrm>
            <a:off x="1731113" y="1953850"/>
            <a:ext cx="587100" cy="600300"/>
            <a:chOff x="1731113" y="1953850"/>
            <a:chExt cx="587100" cy="600300"/>
          </a:xfrm>
        </p:grpSpPr>
        <p:sp>
          <p:nvSpPr>
            <p:cNvPr id="481" name="Google Shape;481;p85"/>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5"/>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6"/>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96" name="Google Shape;496;p86"/>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97" name="Google Shape;497;p86"/>
          <p:cNvGrpSpPr/>
          <p:nvPr/>
        </p:nvGrpSpPr>
        <p:grpSpPr>
          <a:xfrm>
            <a:off x="1527125" y="2646775"/>
            <a:ext cx="3705225" cy="923925"/>
            <a:chOff x="4463725" y="2301200"/>
            <a:chExt cx="3705225" cy="923925"/>
          </a:xfrm>
        </p:grpSpPr>
        <p:pic>
          <p:nvPicPr>
            <p:cNvPr id="498" name="Google Shape;498;p86"/>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99" name="Google Shape;499;p86"/>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00" name="Google Shape;500;p86"/>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501" name="Google Shape;501;p86"/>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502" name="Google Shape;502;p86"/>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grpSp>
        <p:nvGrpSpPr>
          <p:cNvPr id="507" name="Google Shape;507;p87"/>
          <p:cNvGrpSpPr/>
          <p:nvPr/>
        </p:nvGrpSpPr>
        <p:grpSpPr>
          <a:xfrm>
            <a:off x="4202553" y="1222838"/>
            <a:ext cx="738900" cy="738974"/>
            <a:chOff x="3137108" y="2467173"/>
            <a:chExt cx="738900" cy="738900"/>
          </a:xfrm>
        </p:grpSpPr>
        <p:sp>
          <p:nvSpPr>
            <p:cNvPr id="508" name="Google Shape;508;p87"/>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8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10" name="Google Shape;510;p87"/>
          <p:cNvSpPr txBox="1"/>
          <p:nvPr/>
        </p:nvSpPr>
        <p:spPr>
          <a:xfrm>
            <a:off x="1461300" y="243721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Desafio Nintendo</a:t>
            </a:r>
            <a:endParaRPr b="1" sz="4000">
              <a:solidFill>
                <a:schemeClr val="dk1"/>
              </a:solidFill>
              <a:highlight>
                <a:srgbClr val="EAFF6A"/>
              </a:highlight>
              <a:latin typeface="DM Sans"/>
              <a:ea typeface="DM Sans"/>
              <a:cs typeface="DM Sans"/>
              <a:sym typeface="DM Sans"/>
            </a:endParaRPr>
          </a:p>
        </p:txBody>
      </p:sp>
      <p:sp>
        <p:nvSpPr>
          <p:cNvPr id="511" name="Google Shape;511;p87"/>
          <p:cNvSpPr txBox="1"/>
          <p:nvPr/>
        </p:nvSpPr>
        <p:spPr>
          <a:xfrm>
            <a:off x="1027250" y="31761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DESAFIO OBRIGATÓRIO</a:t>
            </a:r>
            <a:endParaRPr b="1" sz="200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88"/>
          <p:cNvGrpSpPr/>
          <p:nvPr/>
        </p:nvGrpSpPr>
        <p:grpSpPr>
          <a:xfrm>
            <a:off x="472126" y="482986"/>
            <a:ext cx="401518" cy="401518"/>
            <a:chOff x="3137108" y="2467173"/>
            <a:chExt cx="738900" cy="738900"/>
          </a:xfrm>
        </p:grpSpPr>
        <p:sp>
          <p:nvSpPr>
            <p:cNvPr id="517" name="Google Shape;517;p88"/>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8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19" name="Google Shape;519;p88"/>
          <p:cNvSpPr txBox="1"/>
          <p:nvPr/>
        </p:nvSpPr>
        <p:spPr>
          <a:xfrm>
            <a:off x="457350" y="1638275"/>
            <a:ext cx="5992200" cy="21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Abra o arquivo "best-selling game consoles.xlsx" em um dataframe.</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Substitua a palavra "NES" por "Nitendinho" no nome dos consoles e deixe todos os nomes em maiúsculos.</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Filtre o nome dos consoles com data de release depois de 2010.</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De um describe e info da base, substitua os missing values pela string "missing".</a:t>
            </a:r>
            <a:endParaRPr sz="1350">
              <a:solidFill>
                <a:schemeClr val="dk2"/>
              </a:solidFill>
              <a:latin typeface="DM Sans"/>
              <a:ea typeface="DM Sans"/>
              <a:cs typeface="DM Sans"/>
              <a:sym typeface="DM Sans"/>
            </a:endParaRPr>
          </a:p>
          <a:p>
            <a:pPr indent="-314325" lvl="0" marL="457200" rtl="0" algn="l">
              <a:lnSpc>
                <a:spcPct val="105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Filtre os consoles que foram descontinuados a menos de 2 anos da data de release</a:t>
            </a:r>
            <a:r>
              <a:rPr lang="pt-BR" sz="1350">
                <a:solidFill>
                  <a:schemeClr val="dk2"/>
                </a:solidFill>
              </a:rPr>
              <a:t>.</a:t>
            </a:r>
            <a:endParaRPr sz="1350" u="sng">
              <a:solidFill>
                <a:srgbClr val="83AEFB"/>
              </a:solidFill>
              <a:latin typeface="DM Sans"/>
              <a:ea typeface="DM Sans"/>
              <a:cs typeface="DM Sans"/>
              <a:sym typeface="DM Sans"/>
            </a:endParaRPr>
          </a:p>
        </p:txBody>
      </p:sp>
      <p:sp>
        <p:nvSpPr>
          <p:cNvPr id="520" name="Google Shape;520;p8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Desafio Nintendo</a:t>
            </a:r>
            <a:endParaRPr b="1" sz="4000">
              <a:solidFill>
                <a:schemeClr val="dk1"/>
              </a:solidFill>
              <a:latin typeface="DM Sans"/>
              <a:ea typeface="DM Sans"/>
              <a:cs typeface="DM Sans"/>
              <a:sym typeface="DM Sans"/>
            </a:endParaRPr>
          </a:p>
        </p:txBody>
      </p:sp>
      <p:pic>
        <p:nvPicPr>
          <p:cNvPr id="521" name="Google Shape;521;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22" name="Google Shape;522;p8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grpSp>
        <p:nvGrpSpPr>
          <p:cNvPr id="527" name="Google Shape;527;p89"/>
          <p:cNvGrpSpPr/>
          <p:nvPr/>
        </p:nvGrpSpPr>
        <p:grpSpPr>
          <a:xfrm>
            <a:off x="472126" y="482986"/>
            <a:ext cx="401518" cy="401518"/>
            <a:chOff x="3137108" y="2467173"/>
            <a:chExt cx="738900" cy="738900"/>
          </a:xfrm>
        </p:grpSpPr>
        <p:sp>
          <p:nvSpPr>
            <p:cNvPr id="528" name="Google Shape;528;p89"/>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9" name="Google Shape;529;p8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30" name="Google Shape;530;p8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Desafio</a:t>
            </a:r>
            <a:endParaRPr b="1" sz="4000">
              <a:solidFill>
                <a:schemeClr val="dk1"/>
              </a:solidFill>
              <a:latin typeface="DM Sans"/>
              <a:ea typeface="DM Sans"/>
              <a:cs typeface="DM Sans"/>
              <a:sym typeface="DM Sans"/>
            </a:endParaRPr>
          </a:p>
        </p:txBody>
      </p:sp>
      <p:pic>
        <p:nvPicPr>
          <p:cNvPr id="531" name="Google Shape;531;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32" name="Google Shape;532;p8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
        <p:nvSpPr>
          <p:cNvPr id="533" name="Google Shape;533;p89"/>
          <p:cNvSpPr txBox="1"/>
          <p:nvPr/>
        </p:nvSpPr>
        <p:spPr>
          <a:xfrm>
            <a:off x="243850" y="1725475"/>
            <a:ext cx="383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Exemplo saída Exercício 3:</a:t>
            </a:r>
            <a:endParaRPr b="1" sz="1350">
              <a:solidFill>
                <a:schemeClr val="dk1"/>
              </a:solidFill>
              <a:latin typeface="DM Sans"/>
              <a:ea typeface="DM Sans"/>
              <a:cs typeface="DM Sans"/>
              <a:sym typeface="DM Sans"/>
            </a:endParaRPr>
          </a:p>
        </p:txBody>
      </p:sp>
      <p:pic>
        <p:nvPicPr>
          <p:cNvPr id="534" name="Google Shape;534;p89"/>
          <p:cNvPicPr preferRelativeResize="0"/>
          <p:nvPr/>
        </p:nvPicPr>
        <p:blipFill>
          <a:blip r:embed="rId5">
            <a:alphaModFix/>
          </a:blip>
          <a:stretch>
            <a:fillRect/>
          </a:stretch>
        </p:blipFill>
        <p:spPr>
          <a:xfrm>
            <a:off x="472125" y="2320095"/>
            <a:ext cx="3241076" cy="1704950"/>
          </a:xfrm>
          <a:prstGeom prst="rect">
            <a:avLst/>
          </a:prstGeom>
          <a:noFill/>
          <a:ln>
            <a:noFill/>
          </a:ln>
        </p:spPr>
      </p:pic>
      <p:pic>
        <p:nvPicPr>
          <p:cNvPr id="535" name="Google Shape;535;p89"/>
          <p:cNvPicPr preferRelativeResize="0"/>
          <p:nvPr/>
        </p:nvPicPr>
        <p:blipFill>
          <a:blip r:embed="rId6">
            <a:alphaModFix/>
          </a:blip>
          <a:stretch>
            <a:fillRect/>
          </a:stretch>
        </p:blipFill>
        <p:spPr>
          <a:xfrm>
            <a:off x="4530963" y="2418651"/>
            <a:ext cx="4309574" cy="1368925"/>
          </a:xfrm>
          <a:prstGeom prst="rect">
            <a:avLst/>
          </a:prstGeom>
          <a:noFill/>
          <a:ln>
            <a:noFill/>
          </a:ln>
        </p:spPr>
      </p:pic>
      <p:sp>
        <p:nvSpPr>
          <p:cNvPr id="536" name="Google Shape;536;p89"/>
          <p:cNvSpPr txBox="1"/>
          <p:nvPr/>
        </p:nvSpPr>
        <p:spPr>
          <a:xfrm>
            <a:off x="4530975" y="1725475"/>
            <a:ext cx="38346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Exemplo saída Exercício 5:</a:t>
            </a:r>
            <a:endParaRPr b="1" sz="135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542" name="Google Shape;542;p90"/>
          <p:cNvSpPr txBox="1"/>
          <p:nvPr/>
        </p:nvSpPr>
        <p:spPr>
          <a:xfrm>
            <a:off x="2109143" y="21536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read_excel, read_csv e to_csv;</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Indexação, filtros, loc e iloc;</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chemeClr val="accent6"/>
              </a:buClr>
              <a:buSzPts val="1350"/>
              <a:buFont typeface="DM Sans"/>
              <a:buChar char="✓"/>
            </a:pPr>
            <a:r>
              <a:rPr lang="pt-BR" sz="1350">
                <a:solidFill>
                  <a:schemeClr val="lt1"/>
                </a:solidFill>
                <a:latin typeface="DM Sans"/>
                <a:ea typeface="DM Sans"/>
                <a:cs typeface="DM Sans"/>
                <a:sym typeface="DM Sans"/>
              </a:rPr>
              <a:t>Métodos info() e describe();</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Métodos isNull() e fillNa(); </a:t>
            </a:r>
            <a:endParaRPr sz="1350">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grpSp>
        <p:nvGrpSpPr>
          <p:cNvPr id="547" name="Google Shape;547;p91"/>
          <p:cNvGrpSpPr/>
          <p:nvPr/>
        </p:nvGrpSpPr>
        <p:grpSpPr>
          <a:xfrm>
            <a:off x="4202550" y="1278135"/>
            <a:ext cx="738900" cy="738900"/>
            <a:chOff x="4202550" y="994173"/>
            <a:chExt cx="738900" cy="738900"/>
          </a:xfrm>
        </p:grpSpPr>
        <p:sp>
          <p:nvSpPr>
            <p:cNvPr id="548" name="Google Shape;548;p9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49" name="Google Shape;549;p9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50" name="Google Shape;550;p9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Ainda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Recomendamos o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seguinte material</a:t>
            </a:r>
            <a:endParaRPr b="1" sz="35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556" name="Google Shape;556;p92"/>
          <p:cNvGrpSpPr/>
          <p:nvPr/>
        </p:nvGrpSpPr>
        <p:grpSpPr>
          <a:xfrm>
            <a:off x="457358" y="468285"/>
            <a:ext cx="431074" cy="431074"/>
            <a:chOff x="4202550" y="994173"/>
            <a:chExt cx="738900" cy="738900"/>
          </a:xfrm>
        </p:grpSpPr>
        <p:sp>
          <p:nvSpPr>
            <p:cNvPr id="557" name="Google Shape;557;p9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58" name="Google Shape;558;p9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559" name="Google Shape;559;p9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560" name="Google Shape;560;p92"/>
          <p:cNvSpPr txBox="1"/>
          <p:nvPr/>
        </p:nvSpPr>
        <p:spPr>
          <a:xfrm>
            <a:off x="457350" y="1725800"/>
            <a:ext cx="5129400" cy="9729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rgbClr val="999999"/>
                </a:solidFill>
                <a:latin typeface="DM Sans"/>
                <a:ea typeface="DM Sans"/>
                <a:cs typeface="DM Sans"/>
                <a:sym typeface="DM Sans"/>
                <a:hlinkClick r:id="rId4">
                  <a:extLst>
                    <a:ext uri="{A12FA001-AC4F-418D-AE19-62706E023703}">
                      <ahyp:hlinkClr val="tx"/>
                    </a:ext>
                  </a:extLst>
                </a:hlinkClick>
              </a:rPr>
              <a:t>Seus primeiros passos como Data Scientist: Introdução ao Pandas!</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Data Hackers</a:t>
            </a:r>
            <a:endParaRPr b="1" sz="1350">
              <a:solidFill>
                <a:schemeClr val="dk2"/>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3"/>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53"/>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rgbClr val="EAFF6A"/>
                </a:solidFill>
                <a:latin typeface="DM Sans"/>
                <a:ea typeface="DM Sans"/>
                <a:cs typeface="DM Sans"/>
                <a:sym typeface="DM Sans"/>
              </a:rPr>
              <a:t>Manipulações de dados com Pandas I</a:t>
            </a:r>
            <a:endParaRPr b="1" sz="4000">
              <a:solidFill>
                <a:srgbClr val="EAFF6A"/>
              </a:solidFill>
              <a:latin typeface="DM Sans"/>
              <a:ea typeface="DM Sans"/>
              <a:cs typeface="DM Sans"/>
              <a:sym typeface="DM Sans"/>
            </a:endParaRPr>
          </a:p>
        </p:txBody>
      </p:sp>
      <p:sp>
        <p:nvSpPr>
          <p:cNvPr id="197" name="Google Shape;197;p5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08.</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54"/>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203" name="Google Shape;203;p54"/>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204" name="Google Shape;204;p54"/>
          <p:cNvSpPr txBox="1"/>
          <p:nvPr/>
        </p:nvSpPr>
        <p:spPr>
          <a:xfrm>
            <a:off x="2690561" y="1451613"/>
            <a:ext cx="42813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Aprofundamento da biblioteca Pandas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leitura e escrita de arquivos;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Indexação e filtros em dataframes;</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Analisando o DataFrame;</a:t>
            </a:r>
            <a:endParaRPr b="1"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b="1" lang="pt-BR" sz="1350">
                <a:solidFill>
                  <a:schemeClr val="lt1"/>
                </a:solidFill>
                <a:latin typeface="DM Sans"/>
                <a:ea typeface="DM Sans"/>
                <a:cs typeface="DM Sans"/>
                <a:sym typeface="DM Sans"/>
              </a:rPr>
              <a:t>Operações com string em Pandas.</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p:txBody>
      </p:sp>
      <p:pic>
        <p:nvPicPr>
          <p:cNvPr id="205" name="Google Shape;205;p54"/>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206" name="Google Shape;206;p54"/>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lt1"/>
                </a:solidFill>
                <a:latin typeface="DM Sans"/>
                <a:ea typeface="DM Sans"/>
                <a:cs typeface="DM Sans"/>
                <a:sym typeface="DM Sans"/>
              </a:rPr>
              <a:t>O que são missing values?</a:t>
            </a:r>
            <a:endParaRPr b="1" sz="1350">
              <a:solidFill>
                <a:schemeClr val="lt1"/>
              </a:solidFill>
              <a:latin typeface="DM Sans"/>
              <a:ea typeface="DM Sans"/>
              <a:cs typeface="DM Sans"/>
              <a:sym typeface="DM Sans"/>
            </a:endParaRPr>
          </a:p>
        </p:txBody>
      </p:sp>
      <p:cxnSp>
        <p:nvCxnSpPr>
          <p:cNvPr id="207" name="Google Shape;207;p54"/>
          <p:cNvCxnSpPr>
            <a:stCxn id="203" idx="2"/>
            <a:endCxn id="205" idx="0"/>
          </p:cNvCxnSpPr>
          <p:nvPr/>
        </p:nvCxnSpPr>
        <p:spPr>
          <a:xfrm flipH="1" rot="-5400000">
            <a:off x="1637325" y="2375887"/>
            <a:ext cx="1267800" cy="600"/>
          </a:xfrm>
          <a:prstGeom prst="bentConnector3">
            <a:avLst>
              <a:gd fmla="val 4999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55"/>
          <p:cNvSpPr txBox="1"/>
          <p:nvPr/>
        </p:nvSpPr>
        <p:spPr>
          <a:xfrm>
            <a:off x="1100250" y="2058600"/>
            <a:ext cx="6943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Pandas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5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18" name="Google Shape;218;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9" name="Google Shape;219;p56"/>
          <p:cNvSpPr txBox="1"/>
          <p:nvPr/>
        </p:nvSpPr>
        <p:spPr>
          <a:xfrm>
            <a:off x="457725" y="484400"/>
            <a:ext cx="5172600" cy="1625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pt-BR" sz="2400">
                <a:solidFill>
                  <a:srgbClr val="666666"/>
                </a:solidFill>
                <a:latin typeface="DM Sans"/>
                <a:ea typeface="DM Sans"/>
                <a:cs typeface="DM Sans"/>
                <a:sym typeface="DM Sans"/>
              </a:rPr>
              <a:t>Relembrando…… </a:t>
            </a:r>
            <a:endParaRPr b="1" sz="2400">
              <a:solidFill>
                <a:srgbClr val="666666"/>
              </a:solidFill>
              <a:latin typeface="DM Sans"/>
              <a:ea typeface="DM Sans"/>
              <a:cs typeface="DM Sans"/>
              <a:sym typeface="DM Sans"/>
            </a:endParaRPr>
          </a:p>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Pandas - DataFrame</a:t>
            </a:r>
            <a:endParaRPr b="1" sz="4000">
              <a:solidFill>
                <a:schemeClr val="dk1"/>
              </a:solidFill>
              <a:latin typeface="DM Sans"/>
              <a:ea typeface="DM Sans"/>
              <a:cs typeface="DM Sans"/>
              <a:sym typeface="DM Sans"/>
            </a:endParaRPr>
          </a:p>
        </p:txBody>
      </p:sp>
      <p:sp>
        <p:nvSpPr>
          <p:cNvPr id="220" name="Google Shape;220;p56"/>
          <p:cNvSpPr txBox="1"/>
          <p:nvPr/>
        </p:nvSpPr>
        <p:spPr>
          <a:xfrm>
            <a:off x="457725" y="2290650"/>
            <a:ext cx="4213500" cy="174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DataFrame é uma estrutura de dados </a:t>
            </a:r>
            <a:r>
              <a:rPr b="1" lang="pt-BR" sz="1350">
                <a:solidFill>
                  <a:schemeClr val="dk1"/>
                </a:solidFill>
                <a:latin typeface="DM Sans"/>
                <a:ea typeface="DM Sans"/>
                <a:cs typeface="DM Sans"/>
                <a:sym typeface="DM Sans"/>
              </a:rPr>
              <a:t>bidimensional </a:t>
            </a:r>
            <a:r>
              <a:rPr lang="pt-BR" sz="1350">
                <a:solidFill>
                  <a:schemeClr val="dk1"/>
                </a:solidFill>
                <a:latin typeface="DM Sans"/>
                <a:ea typeface="DM Sans"/>
                <a:cs typeface="DM Sans"/>
                <a:sym typeface="DM Sans"/>
              </a:rPr>
              <a:t>que pode armazenar dados de diferentes tipos em diferentes colunas.</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Clr>
                <a:schemeClr val="dk1"/>
              </a:buClr>
              <a:buSzPts val="1100"/>
              <a:buFont typeface="Arial"/>
              <a:buNone/>
            </a:pPr>
            <a:r>
              <a:rPr lang="pt-BR" sz="1350">
                <a:solidFill>
                  <a:schemeClr val="dk1"/>
                </a:solidFill>
                <a:latin typeface="DM Sans"/>
                <a:ea typeface="DM Sans"/>
                <a:cs typeface="DM Sans"/>
                <a:sym typeface="DM Sans"/>
              </a:rPr>
              <a:t>Cada coluna ou linha pode ser relacionada a uma Serie, portanto </a:t>
            </a:r>
            <a:r>
              <a:rPr b="1" lang="pt-BR" sz="1350">
                <a:solidFill>
                  <a:schemeClr val="dk1"/>
                </a:solidFill>
                <a:highlight>
                  <a:srgbClr val="EAFF6A"/>
                </a:highlight>
                <a:latin typeface="DM Sans"/>
                <a:ea typeface="DM Sans"/>
                <a:cs typeface="DM Sans"/>
                <a:sym typeface="DM Sans"/>
              </a:rPr>
              <a:t>DataFrame é a junção de várias Series. </a:t>
            </a:r>
            <a:endParaRPr b="1" sz="1350">
              <a:solidFill>
                <a:schemeClr val="dk1"/>
              </a:solidFill>
              <a:highlight>
                <a:srgbClr val="EAFF6A"/>
              </a:highlight>
              <a:latin typeface="DM Sans"/>
              <a:ea typeface="DM Sans"/>
              <a:cs typeface="DM Sans"/>
              <a:sym typeface="DM Sans"/>
            </a:endParaRPr>
          </a:p>
        </p:txBody>
      </p:sp>
      <p:pic>
        <p:nvPicPr>
          <p:cNvPr id="221" name="Google Shape;221;p56"/>
          <p:cNvPicPr preferRelativeResize="0"/>
          <p:nvPr/>
        </p:nvPicPr>
        <p:blipFill>
          <a:blip r:embed="rId5">
            <a:alphaModFix/>
          </a:blip>
          <a:stretch>
            <a:fillRect/>
          </a:stretch>
        </p:blipFill>
        <p:spPr>
          <a:xfrm>
            <a:off x="6129585" y="936903"/>
            <a:ext cx="2299081" cy="1636639"/>
          </a:xfrm>
          <a:prstGeom prst="rect">
            <a:avLst/>
          </a:prstGeom>
          <a:noFill/>
          <a:ln>
            <a:noFill/>
          </a:ln>
        </p:spPr>
      </p:pic>
      <p:pic>
        <p:nvPicPr>
          <p:cNvPr id="222" name="Google Shape;222;p56"/>
          <p:cNvPicPr preferRelativeResize="0"/>
          <p:nvPr/>
        </p:nvPicPr>
        <p:blipFill>
          <a:blip r:embed="rId6">
            <a:alphaModFix/>
          </a:blip>
          <a:stretch>
            <a:fillRect/>
          </a:stretch>
        </p:blipFill>
        <p:spPr>
          <a:xfrm>
            <a:off x="5960900" y="2963650"/>
            <a:ext cx="2967025" cy="1204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5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Leitura e Escrita</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